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9"/>
  </p:notesMasterIdLst>
  <p:sldIdLst>
    <p:sldId id="256" r:id="rId2"/>
    <p:sldId id="257" r:id="rId3"/>
    <p:sldId id="259" r:id="rId4"/>
    <p:sldId id="342" r:id="rId5"/>
    <p:sldId id="273" r:id="rId6"/>
    <p:sldId id="285" r:id="rId7"/>
    <p:sldId id="282" r:id="rId8"/>
    <p:sldId id="304" r:id="rId9"/>
    <p:sldId id="289" r:id="rId10"/>
    <p:sldId id="290" r:id="rId11"/>
    <p:sldId id="300" r:id="rId12"/>
    <p:sldId id="301" r:id="rId13"/>
    <p:sldId id="302" r:id="rId14"/>
    <p:sldId id="303" r:id="rId15"/>
    <p:sldId id="344" r:id="rId16"/>
    <p:sldId id="343" r:id="rId17"/>
    <p:sldId id="305" r:id="rId18"/>
    <p:sldId id="345" r:id="rId19"/>
    <p:sldId id="324" r:id="rId20"/>
    <p:sldId id="325" r:id="rId21"/>
    <p:sldId id="326" r:id="rId22"/>
    <p:sldId id="327" r:id="rId23"/>
    <p:sldId id="331" r:id="rId24"/>
    <p:sldId id="332" r:id="rId25"/>
    <p:sldId id="333" r:id="rId26"/>
    <p:sldId id="339" r:id="rId27"/>
    <p:sldId id="334" r:id="rId28"/>
    <p:sldId id="335" r:id="rId29"/>
    <p:sldId id="337" r:id="rId30"/>
    <p:sldId id="338" r:id="rId31"/>
    <p:sldId id="340" r:id="rId32"/>
    <p:sldId id="341" r:id="rId33"/>
    <p:sldId id="346" r:id="rId34"/>
    <p:sldId id="347" r:id="rId35"/>
    <p:sldId id="348" r:id="rId36"/>
    <p:sldId id="323" r:id="rId37"/>
    <p:sldId id="296" r:id="rId3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2549"/>
    <a:srgbClr val="003F46"/>
    <a:srgbClr val="FF8225"/>
    <a:srgbClr val="5DD5FF"/>
    <a:srgbClr val="FF0D97"/>
    <a:srgbClr val="003635"/>
    <a:srgbClr val="9EFF29"/>
    <a:srgbClr val="C80064"/>
    <a:srgbClr val="C33A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981"/>
    <p:restoredTop sz="86407"/>
  </p:normalViewPr>
  <p:slideViewPr>
    <p:cSldViewPr snapToGrid="0">
      <p:cViewPr>
        <p:scale>
          <a:sx n="66" d="100"/>
          <a:sy n="66" d="100"/>
        </p:scale>
        <p:origin x="632" y="1112"/>
      </p:cViewPr>
      <p:guideLst>
        <p:guide orient="horz" pos="1620"/>
        <p:guide pos="2880"/>
      </p:guideLst>
    </p:cSldViewPr>
  </p:slideViewPr>
  <p:outlineViewPr>
    <p:cViewPr>
      <p:scale>
        <a:sx n="33" d="100"/>
        <a:sy n="33" d="100"/>
      </p:scale>
      <p:origin x="0" y="-52624"/>
    </p:cViewPr>
  </p:outlineViewPr>
  <p:notesTextViewPr>
    <p:cViewPr>
      <p:scale>
        <a:sx n="1" d="1"/>
        <a:sy n="1" d="1"/>
      </p:scale>
      <p:origin x="0" y="0"/>
    </p:cViewPr>
  </p:notesTextViewPr>
  <p:sorterViewPr>
    <p:cViewPr>
      <p:scale>
        <a:sx n="80" d="100"/>
        <a:sy n="80" d="100"/>
      </p:scale>
      <p:origin x="0" y="0"/>
    </p:cViewPr>
  </p:sorter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C2FB0F-7DC9-4643-9C98-EB69E5B78B16}"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2CB25A42-0D6A-AE4C-9E78-1AC741837923}">
      <dgm:prSet phldrT="[Text]"/>
      <dgm:spPr/>
      <dgm:t>
        <a:bodyPr/>
        <a:lstStyle/>
        <a:p>
          <a:r>
            <a:rPr lang="en-US" dirty="0"/>
            <a:t>WOUND HEALING</a:t>
          </a:r>
        </a:p>
      </dgm:t>
    </dgm:pt>
    <dgm:pt modelId="{0678E49A-B698-1542-9D25-73EE5404B029}" type="parTrans" cxnId="{E92FA6C1-2BB0-AF43-A37E-341773BCC391}">
      <dgm:prSet/>
      <dgm:spPr/>
      <dgm:t>
        <a:bodyPr/>
        <a:lstStyle/>
        <a:p>
          <a:endParaRPr lang="en-US"/>
        </a:p>
      </dgm:t>
    </dgm:pt>
    <dgm:pt modelId="{2E5A9340-B8CD-C643-B33C-029E445A1674}" type="sibTrans" cxnId="{E92FA6C1-2BB0-AF43-A37E-341773BCC391}">
      <dgm:prSet/>
      <dgm:spPr/>
      <dgm:t>
        <a:bodyPr/>
        <a:lstStyle/>
        <a:p>
          <a:endParaRPr lang="en-US"/>
        </a:p>
      </dgm:t>
    </dgm:pt>
    <dgm:pt modelId="{7DE15197-74D4-5D46-B48F-EF0DD8B30CAD}">
      <dgm:prSet phldrT="[Text]"/>
      <dgm:spPr/>
      <dgm:t>
        <a:bodyPr/>
        <a:lstStyle/>
        <a:p>
          <a:r>
            <a:rPr lang="en-US" dirty="0"/>
            <a:t>Wound factors</a:t>
          </a:r>
        </a:p>
      </dgm:t>
    </dgm:pt>
    <dgm:pt modelId="{6B77BCC6-9532-3D43-BDF5-D0E842A25388}" type="parTrans" cxnId="{91F61E54-9D69-A54F-AA46-BC88032B090A}">
      <dgm:prSet/>
      <dgm:spPr/>
      <dgm:t>
        <a:bodyPr/>
        <a:lstStyle/>
        <a:p>
          <a:endParaRPr lang="en-US"/>
        </a:p>
      </dgm:t>
    </dgm:pt>
    <dgm:pt modelId="{C504A861-1BCB-7A47-ABA5-5C5009E8049B}" type="sibTrans" cxnId="{91F61E54-9D69-A54F-AA46-BC88032B090A}">
      <dgm:prSet/>
      <dgm:spPr/>
      <dgm:t>
        <a:bodyPr/>
        <a:lstStyle/>
        <a:p>
          <a:endParaRPr lang="en-US"/>
        </a:p>
      </dgm:t>
    </dgm:pt>
    <dgm:pt modelId="{678DFDF2-958D-6845-88D5-16E90D853DDB}">
      <dgm:prSet phldrT="[Text]"/>
      <dgm:spPr/>
      <dgm:t>
        <a:bodyPr/>
        <a:lstStyle/>
        <a:p>
          <a:r>
            <a:rPr lang="en-US" dirty="0"/>
            <a:t>Patient factors</a:t>
          </a:r>
        </a:p>
      </dgm:t>
    </dgm:pt>
    <dgm:pt modelId="{1644E77A-0CB2-0C4D-8AD7-557D3D2D4F8A}" type="parTrans" cxnId="{0FF0A478-E319-4C41-8B16-1E50CF80E619}">
      <dgm:prSet/>
      <dgm:spPr/>
      <dgm:t>
        <a:bodyPr/>
        <a:lstStyle/>
        <a:p>
          <a:endParaRPr lang="en-US"/>
        </a:p>
      </dgm:t>
    </dgm:pt>
    <dgm:pt modelId="{0137CCA5-8F3C-D94F-B645-DDE7D62751FF}" type="sibTrans" cxnId="{0FF0A478-E319-4C41-8B16-1E50CF80E619}">
      <dgm:prSet/>
      <dgm:spPr/>
      <dgm:t>
        <a:bodyPr/>
        <a:lstStyle/>
        <a:p>
          <a:endParaRPr lang="en-US"/>
        </a:p>
      </dgm:t>
    </dgm:pt>
    <dgm:pt modelId="{55F3FD26-BD60-EF46-8DAE-0CF3C2A034C8}">
      <dgm:prSet phldrT="[Text]"/>
      <dgm:spPr/>
      <dgm:t>
        <a:bodyPr/>
        <a:lstStyle/>
        <a:p>
          <a:r>
            <a:rPr lang="en-US" dirty="0"/>
            <a:t>Education factors</a:t>
          </a:r>
        </a:p>
      </dgm:t>
    </dgm:pt>
    <dgm:pt modelId="{BBB7B4A4-0A2C-AC42-9DD0-2A1C0C6EFCEB}" type="parTrans" cxnId="{CB841781-2633-5944-A03B-06990C1E72C3}">
      <dgm:prSet/>
      <dgm:spPr/>
      <dgm:t>
        <a:bodyPr/>
        <a:lstStyle/>
        <a:p>
          <a:endParaRPr lang="en-US"/>
        </a:p>
      </dgm:t>
    </dgm:pt>
    <dgm:pt modelId="{EB59CBF2-2CDE-BD4B-AA86-A09288897784}" type="sibTrans" cxnId="{CB841781-2633-5944-A03B-06990C1E72C3}">
      <dgm:prSet/>
      <dgm:spPr/>
      <dgm:t>
        <a:bodyPr/>
        <a:lstStyle/>
        <a:p>
          <a:endParaRPr lang="en-US"/>
        </a:p>
      </dgm:t>
    </dgm:pt>
    <dgm:pt modelId="{039C6980-6726-2342-A2D7-CA4B0661B8E5}" type="pres">
      <dgm:prSet presAssocID="{27C2FB0F-7DC9-4643-9C98-EB69E5B78B16}" presName="Name0" presStyleCnt="0">
        <dgm:presLayoutVars>
          <dgm:chMax val="1"/>
          <dgm:dir/>
          <dgm:animLvl val="ctr"/>
          <dgm:resizeHandles val="exact"/>
        </dgm:presLayoutVars>
      </dgm:prSet>
      <dgm:spPr/>
    </dgm:pt>
    <dgm:pt modelId="{DDAB265C-11D8-A94A-8C45-2EBF32782ABE}" type="pres">
      <dgm:prSet presAssocID="{2CB25A42-0D6A-AE4C-9E78-1AC741837923}" presName="centerShape" presStyleLbl="node0" presStyleIdx="0" presStyleCnt="1"/>
      <dgm:spPr/>
    </dgm:pt>
    <dgm:pt modelId="{6190DB32-B787-7D4F-8564-84CBBD9B9805}" type="pres">
      <dgm:prSet presAssocID="{7DE15197-74D4-5D46-B48F-EF0DD8B30CAD}" presName="node" presStyleLbl="node1" presStyleIdx="0" presStyleCnt="3">
        <dgm:presLayoutVars>
          <dgm:bulletEnabled val="1"/>
        </dgm:presLayoutVars>
      </dgm:prSet>
      <dgm:spPr/>
    </dgm:pt>
    <dgm:pt modelId="{DF2D64A8-42E8-7043-BA5A-76D5D9E4200F}" type="pres">
      <dgm:prSet presAssocID="{7DE15197-74D4-5D46-B48F-EF0DD8B30CAD}" presName="dummy" presStyleCnt="0"/>
      <dgm:spPr/>
    </dgm:pt>
    <dgm:pt modelId="{0A21B02B-A2FA-0B41-8AF1-7CB6A6AA167D}" type="pres">
      <dgm:prSet presAssocID="{C504A861-1BCB-7A47-ABA5-5C5009E8049B}" presName="sibTrans" presStyleLbl="sibTrans2D1" presStyleIdx="0" presStyleCnt="3"/>
      <dgm:spPr/>
    </dgm:pt>
    <dgm:pt modelId="{D9CA3C52-5268-F047-B935-30B82FD40BAC}" type="pres">
      <dgm:prSet presAssocID="{678DFDF2-958D-6845-88D5-16E90D853DDB}" presName="node" presStyleLbl="node1" presStyleIdx="1" presStyleCnt="3">
        <dgm:presLayoutVars>
          <dgm:bulletEnabled val="1"/>
        </dgm:presLayoutVars>
      </dgm:prSet>
      <dgm:spPr/>
    </dgm:pt>
    <dgm:pt modelId="{3F032D13-C601-DB45-8B5C-15500B482D23}" type="pres">
      <dgm:prSet presAssocID="{678DFDF2-958D-6845-88D5-16E90D853DDB}" presName="dummy" presStyleCnt="0"/>
      <dgm:spPr/>
    </dgm:pt>
    <dgm:pt modelId="{582B61C3-8483-E44F-8594-411E8B352AEB}" type="pres">
      <dgm:prSet presAssocID="{0137CCA5-8F3C-D94F-B645-DDE7D62751FF}" presName="sibTrans" presStyleLbl="sibTrans2D1" presStyleIdx="1" presStyleCnt="3"/>
      <dgm:spPr/>
    </dgm:pt>
    <dgm:pt modelId="{2EC4409F-3273-F546-87A6-8D52E8DF65CD}" type="pres">
      <dgm:prSet presAssocID="{55F3FD26-BD60-EF46-8DAE-0CF3C2A034C8}" presName="node" presStyleLbl="node1" presStyleIdx="2" presStyleCnt="3">
        <dgm:presLayoutVars>
          <dgm:bulletEnabled val="1"/>
        </dgm:presLayoutVars>
      </dgm:prSet>
      <dgm:spPr/>
    </dgm:pt>
    <dgm:pt modelId="{5A23923A-4056-FB42-8B3F-64429ED0BDB4}" type="pres">
      <dgm:prSet presAssocID="{55F3FD26-BD60-EF46-8DAE-0CF3C2A034C8}" presName="dummy" presStyleCnt="0"/>
      <dgm:spPr/>
    </dgm:pt>
    <dgm:pt modelId="{BBB0C62B-5B1A-F24F-BEB3-2AA4C6E57C0F}" type="pres">
      <dgm:prSet presAssocID="{EB59CBF2-2CDE-BD4B-AA86-A09288897784}" presName="sibTrans" presStyleLbl="sibTrans2D1" presStyleIdx="2" presStyleCnt="3"/>
      <dgm:spPr/>
    </dgm:pt>
  </dgm:ptLst>
  <dgm:cxnLst>
    <dgm:cxn modelId="{38EE3120-36E4-6C42-83A7-5652294E7511}" type="presOf" srcId="{C504A861-1BCB-7A47-ABA5-5C5009E8049B}" destId="{0A21B02B-A2FA-0B41-8AF1-7CB6A6AA167D}" srcOrd="0" destOrd="0" presId="urn:microsoft.com/office/officeart/2005/8/layout/radial6"/>
    <dgm:cxn modelId="{75B1082F-4176-F840-B42F-AD1EB2B93F91}" type="presOf" srcId="{0137CCA5-8F3C-D94F-B645-DDE7D62751FF}" destId="{582B61C3-8483-E44F-8594-411E8B352AEB}" srcOrd="0" destOrd="0" presId="urn:microsoft.com/office/officeart/2005/8/layout/radial6"/>
    <dgm:cxn modelId="{E7E6713D-0012-8D43-8A2C-39B875BC35EC}" type="presOf" srcId="{2CB25A42-0D6A-AE4C-9E78-1AC741837923}" destId="{DDAB265C-11D8-A94A-8C45-2EBF32782ABE}" srcOrd="0" destOrd="0" presId="urn:microsoft.com/office/officeart/2005/8/layout/radial6"/>
    <dgm:cxn modelId="{91F61E54-9D69-A54F-AA46-BC88032B090A}" srcId="{2CB25A42-0D6A-AE4C-9E78-1AC741837923}" destId="{7DE15197-74D4-5D46-B48F-EF0DD8B30CAD}" srcOrd="0" destOrd="0" parTransId="{6B77BCC6-9532-3D43-BDF5-D0E842A25388}" sibTransId="{C504A861-1BCB-7A47-ABA5-5C5009E8049B}"/>
    <dgm:cxn modelId="{E9B0A974-BCA8-C742-9407-3C2EF239D362}" type="presOf" srcId="{55F3FD26-BD60-EF46-8DAE-0CF3C2A034C8}" destId="{2EC4409F-3273-F546-87A6-8D52E8DF65CD}" srcOrd="0" destOrd="0" presId="urn:microsoft.com/office/officeart/2005/8/layout/radial6"/>
    <dgm:cxn modelId="{0FF0A478-E319-4C41-8B16-1E50CF80E619}" srcId="{2CB25A42-0D6A-AE4C-9E78-1AC741837923}" destId="{678DFDF2-958D-6845-88D5-16E90D853DDB}" srcOrd="1" destOrd="0" parTransId="{1644E77A-0CB2-0C4D-8AD7-557D3D2D4F8A}" sibTransId="{0137CCA5-8F3C-D94F-B645-DDE7D62751FF}"/>
    <dgm:cxn modelId="{CB841781-2633-5944-A03B-06990C1E72C3}" srcId="{2CB25A42-0D6A-AE4C-9E78-1AC741837923}" destId="{55F3FD26-BD60-EF46-8DAE-0CF3C2A034C8}" srcOrd="2" destOrd="0" parTransId="{BBB7B4A4-0A2C-AC42-9DD0-2A1C0C6EFCEB}" sibTransId="{EB59CBF2-2CDE-BD4B-AA86-A09288897784}"/>
    <dgm:cxn modelId="{09196595-B893-BE44-B82C-BC350B008D22}" type="presOf" srcId="{27C2FB0F-7DC9-4643-9C98-EB69E5B78B16}" destId="{039C6980-6726-2342-A2D7-CA4B0661B8E5}" srcOrd="0" destOrd="0" presId="urn:microsoft.com/office/officeart/2005/8/layout/radial6"/>
    <dgm:cxn modelId="{2D0BFFB0-6DF7-5B42-A845-68C4E3FFDCA0}" type="presOf" srcId="{EB59CBF2-2CDE-BD4B-AA86-A09288897784}" destId="{BBB0C62B-5B1A-F24F-BEB3-2AA4C6E57C0F}" srcOrd="0" destOrd="0" presId="urn:microsoft.com/office/officeart/2005/8/layout/radial6"/>
    <dgm:cxn modelId="{E92FA6C1-2BB0-AF43-A37E-341773BCC391}" srcId="{27C2FB0F-7DC9-4643-9C98-EB69E5B78B16}" destId="{2CB25A42-0D6A-AE4C-9E78-1AC741837923}" srcOrd="0" destOrd="0" parTransId="{0678E49A-B698-1542-9D25-73EE5404B029}" sibTransId="{2E5A9340-B8CD-C643-B33C-029E445A1674}"/>
    <dgm:cxn modelId="{352183C2-63D5-6247-9D50-71599A686802}" type="presOf" srcId="{7DE15197-74D4-5D46-B48F-EF0DD8B30CAD}" destId="{6190DB32-B787-7D4F-8564-84CBBD9B9805}" srcOrd="0" destOrd="0" presId="urn:microsoft.com/office/officeart/2005/8/layout/radial6"/>
    <dgm:cxn modelId="{6B3DC5D1-CEAD-A845-8A74-9AE9970B9FAB}" type="presOf" srcId="{678DFDF2-958D-6845-88D5-16E90D853DDB}" destId="{D9CA3C52-5268-F047-B935-30B82FD40BAC}" srcOrd="0" destOrd="0" presId="urn:microsoft.com/office/officeart/2005/8/layout/radial6"/>
    <dgm:cxn modelId="{754F8C47-11BA-3540-9730-01CF5E4A2D3E}" type="presParOf" srcId="{039C6980-6726-2342-A2D7-CA4B0661B8E5}" destId="{DDAB265C-11D8-A94A-8C45-2EBF32782ABE}" srcOrd="0" destOrd="0" presId="urn:microsoft.com/office/officeart/2005/8/layout/radial6"/>
    <dgm:cxn modelId="{1371DC1E-7D81-0541-BB75-8AE9808BB341}" type="presParOf" srcId="{039C6980-6726-2342-A2D7-CA4B0661B8E5}" destId="{6190DB32-B787-7D4F-8564-84CBBD9B9805}" srcOrd="1" destOrd="0" presId="urn:microsoft.com/office/officeart/2005/8/layout/radial6"/>
    <dgm:cxn modelId="{6001F157-8A85-7749-A784-B104C2012A53}" type="presParOf" srcId="{039C6980-6726-2342-A2D7-CA4B0661B8E5}" destId="{DF2D64A8-42E8-7043-BA5A-76D5D9E4200F}" srcOrd="2" destOrd="0" presId="urn:microsoft.com/office/officeart/2005/8/layout/radial6"/>
    <dgm:cxn modelId="{8A6B9BBD-36B8-3449-A1BF-43ADFF25C3B3}" type="presParOf" srcId="{039C6980-6726-2342-A2D7-CA4B0661B8E5}" destId="{0A21B02B-A2FA-0B41-8AF1-7CB6A6AA167D}" srcOrd="3" destOrd="0" presId="urn:microsoft.com/office/officeart/2005/8/layout/radial6"/>
    <dgm:cxn modelId="{2FC6E6B0-BE3B-F94E-B541-80B0C52EA3B0}" type="presParOf" srcId="{039C6980-6726-2342-A2D7-CA4B0661B8E5}" destId="{D9CA3C52-5268-F047-B935-30B82FD40BAC}" srcOrd="4" destOrd="0" presId="urn:microsoft.com/office/officeart/2005/8/layout/radial6"/>
    <dgm:cxn modelId="{9F646EEB-9B00-2A4D-91EF-FA0473340723}" type="presParOf" srcId="{039C6980-6726-2342-A2D7-CA4B0661B8E5}" destId="{3F032D13-C601-DB45-8B5C-15500B482D23}" srcOrd="5" destOrd="0" presId="urn:microsoft.com/office/officeart/2005/8/layout/radial6"/>
    <dgm:cxn modelId="{36E9514A-9678-C745-8308-B5167F8A1FF1}" type="presParOf" srcId="{039C6980-6726-2342-A2D7-CA4B0661B8E5}" destId="{582B61C3-8483-E44F-8594-411E8B352AEB}" srcOrd="6" destOrd="0" presId="urn:microsoft.com/office/officeart/2005/8/layout/radial6"/>
    <dgm:cxn modelId="{39146F48-E18C-EA4F-A7EC-1C5A866BA8F6}" type="presParOf" srcId="{039C6980-6726-2342-A2D7-CA4B0661B8E5}" destId="{2EC4409F-3273-F546-87A6-8D52E8DF65CD}" srcOrd="7" destOrd="0" presId="urn:microsoft.com/office/officeart/2005/8/layout/radial6"/>
    <dgm:cxn modelId="{08F52A28-5033-4E4A-8075-CF41AEF285C1}" type="presParOf" srcId="{039C6980-6726-2342-A2D7-CA4B0661B8E5}" destId="{5A23923A-4056-FB42-8B3F-64429ED0BDB4}" srcOrd="8" destOrd="0" presId="urn:microsoft.com/office/officeart/2005/8/layout/radial6"/>
    <dgm:cxn modelId="{D6D9E2D3-E242-014B-BD17-0F129C309672}" type="presParOf" srcId="{039C6980-6726-2342-A2D7-CA4B0661B8E5}" destId="{BBB0C62B-5B1A-F24F-BEB3-2AA4C6E57C0F}"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C2FB0F-7DC9-4643-9C98-EB69E5B78B16}"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2CB25A42-0D6A-AE4C-9E78-1AC741837923}">
      <dgm:prSet phldrT="[Text]"/>
      <dgm:spPr/>
      <dgm:t>
        <a:bodyPr/>
        <a:lstStyle/>
        <a:p>
          <a:r>
            <a:rPr lang="en-US" dirty="0"/>
            <a:t>WOUND HEALING</a:t>
          </a:r>
        </a:p>
      </dgm:t>
    </dgm:pt>
    <dgm:pt modelId="{0678E49A-B698-1542-9D25-73EE5404B029}" type="parTrans" cxnId="{E92FA6C1-2BB0-AF43-A37E-341773BCC391}">
      <dgm:prSet/>
      <dgm:spPr/>
      <dgm:t>
        <a:bodyPr/>
        <a:lstStyle/>
        <a:p>
          <a:endParaRPr lang="en-US"/>
        </a:p>
      </dgm:t>
    </dgm:pt>
    <dgm:pt modelId="{2E5A9340-B8CD-C643-B33C-029E445A1674}" type="sibTrans" cxnId="{E92FA6C1-2BB0-AF43-A37E-341773BCC391}">
      <dgm:prSet/>
      <dgm:spPr/>
      <dgm:t>
        <a:bodyPr/>
        <a:lstStyle/>
        <a:p>
          <a:endParaRPr lang="en-US"/>
        </a:p>
      </dgm:t>
    </dgm:pt>
    <dgm:pt modelId="{7DE15197-74D4-5D46-B48F-EF0DD8B30CAD}">
      <dgm:prSet phldrT="[Text]"/>
      <dgm:spPr/>
      <dgm:t>
        <a:bodyPr/>
        <a:lstStyle/>
        <a:p>
          <a:r>
            <a:rPr lang="en-US" dirty="0"/>
            <a:t>Wound factors</a:t>
          </a:r>
        </a:p>
      </dgm:t>
    </dgm:pt>
    <dgm:pt modelId="{6B77BCC6-9532-3D43-BDF5-D0E842A25388}" type="parTrans" cxnId="{91F61E54-9D69-A54F-AA46-BC88032B090A}">
      <dgm:prSet/>
      <dgm:spPr/>
      <dgm:t>
        <a:bodyPr/>
        <a:lstStyle/>
        <a:p>
          <a:endParaRPr lang="en-US"/>
        </a:p>
      </dgm:t>
    </dgm:pt>
    <dgm:pt modelId="{C504A861-1BCB-7A47-ABA5-5C5009E8049B}" type="sibTrans" cxnId="{91F61E54-9D69-A54F-AA46-BC88032B090A}">
      <dgm:prSet/>
      <dgm:spPr/>
      <dgm:t>
        <a:bodyPr/>
        <a:lstStyle/>
        <a:p>
          <a:endParaRPr lang="en-US"/>
        </a:p>
      </dgm:t>
    </dgm:pt>
    <dgm:pt modelId="{678DFDF2-958D-6845-88D5-16E90D853DDB}">
      <dgm:prSet phldrT="[Text]"/>
      <dgm:spPr/>
      <dgm:t>
        <a:bodyPr/>
        <a:lstStyle/>
        <a:p>
          <a:r>
            <a:rPr lang="en-US" dirty="0"/>
            <a:t>Patient factors</a:t>
          </a:r>
        </a:p>
      </dgm:t>
    </dgm:pt>
    <dgm:pt modelId="{1644E77A-0CB2-0C4D-8AD7-557D3D2D4F8A}" type="parTrans" cxnId="{0FF0A478-E319-4C41-8B16-1E50CF80E619}">
      <dgm:prSet/>
      <dgm:spPr/>
      <dgm:t>
        <a:bodyPr/>
        <a:lstStyle/>
        <a:p>
          <a:endParaRPr lang="en-US"/>
        </a:p>
      </dgm:t>
    </dgm:pt>
    <dgm:pt modelId="{0137CCA5-8F3C-D94F-B645-DDE7D62751FF}" type="sibTrans" cxnId="{0FF0A478-E319-4C41-8B16-1E50CF80E619}">
      <dgm:prSet/>
      <dgm:spPr/>
      <dgm:t>
        <a:bodyPr/>
        <a:lstStyle/>
        <a:p>
          <a:endParaRPr lang="en-US"/>
        </a:p>
      </dgm:t>
    </dgm:pt>
    <dgm:pt modelId="{55F3FD26-BD60-EF46-8DAE-0CF3C2A034C8}">
      <dgm:prSet phldrT="[Text]"/>
      <dgm:spPr/>
      <dgm:t>
        <a:bodyPr/>
        <a:lstStyle/>
        <a:p>
          <a:r>
            <a:rPr lang="en-US" dirty="0"/>
            <a:t>Education factors</a:t>
          </a:r>
        </a:p>
      </dgm:t>
    </dgm:pt>
    <dgm:pt modelId="{BBB7B4A4-0A2C-AC42-9DD0-2A1C0C6EFCEB}" type="parTrans" cxnId="{CB841781-2633-5944-A03B-06990C1E72C3}">
      <dgm:prSet/>
      <dgm:spPr/>
      <dgm:t>
        <a:bodyPr/>
        <a:lstStyle/>
        <a:p>
          <a:endParaRPr lang="en-US"/>
        </a:p>
      </dgm:t>
    </dgm:pt>
    <dgm:pt modelId="{EB59CBF2-2CDE-BD4B-AA86-A09288897784}" type="sibTrans" cxnId="{CB841781-2633-5944-A03B-06990C1E72C3}">
      <dgm:prSet/>
      <dgm:spPr/>
      <dgm:t>
        <a:bodyPr/>
        <a:lstStyle/>
        <a:p>
          <a:endParaRPr lang="en-US"/>
        </a:p>
      </dgm:t>
    </dgm:pt>
    <dgm:pt modelId="{039C6980-6726-2342-A2D7-CA4B0661B8E5}" type="pres">
      <dgm:prSet presAssocID="{27C2FB0F-7DC9-4643-9C98-EB69E5B78B16}" presName="Name0" presStyleCnt="0">
        <dgm:presLayoutVars>
          <dgm:chMax val="1"/>
          <dgm:dir/>
          <dgm:animLvl val="ctr"/>
          <dgm:resizeHandles val="exact"/>
        </dgm:presLayoutVars>
      </dgm:prSet>
      <dgm:spPr/>
    </dgm:pt>
    <dgm:pt modelId="{DDAB265C-11D8-A94A-8C45-2EBF32782ABE}" type="pres">
      <dgm:prSet presAssocID="{2CB25A42-0D6A-AE4C-9E78-1AC741837923}" presName="centerShape" presStyleLbl="node0" presStyleIdx="0" presStyleCnt="1"/>
      <dgm:spPr/>
    </dgm:pt>
    <dgm:pt modelId="{6190DB32-B787-7D4F-8564-84CBBD9B9805}" type="pres">
      <dgm:prSet presAssocID="{7DE15197-74D4-5D46-B48F-EF0DD8B30CAD}" presName="node" presStyleLbl="node1" presStyleIdx="0" presStyleCnt="3">
        <dgm:presLayoutVars>
          <dgm:bulletEnabled val="1"/>
        </dgm:presLayoutVars>
      </dgm:prSet>
      <dgm:spPr/>
    </dgm:pt>
    <dgm:pt modelId="{DF2D64A8-42E8-7043-BA5A-76D5D9E4200F}" type="pres">
      <dgm:prSet presAssocID="{7DE15197-74D4-5D46-B48F-EF0DD8B30CAD}" presName="dummy" presStyleCnt="0"/>
      <dgm:spPr/>
    </dgm:pt>
    <dgm:pt modelId="{0A21B02B-A2FA-0B41-8AF1-7CB6A6AA167D}" type="pres">
      <dgm:prSet presAssocID="{C504A861-1BCB-7A47-ABA5-5C5009E8049B}" presName="sibTrans" presStyleLbl="sibTrans2D1" presStyleIdx="0" presStyleCnt="3"/>
      <dgm:spPr/>
    </dgm:pt>
    <dgm:pt modelId="{D9CA3C52-5268-F047-B935-30B82FD40BAC}" type="pres">
      <dgm:prSet presAssocID="{678DFDF2-958D-6845-88D5-16E90D853DDB}" presName="node" presStyleLbl="node1" presStyleIdx="1" presStyleCnt="3">
        <dgm:presLayoutVars>
          <dgm:bulletEnabled val="1"/>
        </dgm:presLayoutVars>
      </dgm:prSet>
      <dgm:spPr/>
    </dgm:pt>
    <dgm:pt modelId="{3F032D13-C601-DB45-8B5C-15500B482D23}" type="pres">
      <dgm:prSet presAssocID="{678DFDF2-958D-6845-88D5-16E90D853DDB}" presName="dummy" presStyleCnt="0"/>
      <dgm:spPr/>
    </dgm:pt>
    <dgm:pt modelId="{582B61C3-8483-E44F-8594-411E8B352AEB}" type="pres">
      <dgm:prSet presAssocID="{0137CCA5-8F3C-D94F-B645-DDE7D62751FF}" presName="sibTrans" presStyleLbl="sibTrans2D1" presStyleIdx="1" presStyleCnt="3"/>
      <dgm:spPr/>
    </dgm:pt>
    <dgm:pt modelId="{2EC4409F-3273-F546-87A6-8D52E8DF65CD}" type="pres">
      <dgm:prSet presAssocID="{55F3FD26-BD60-EF46-8DAE-0CF3C2A034C8}" presName="node" presStyleLbl="node1" presStyleIdx="2" presStyleCnt="3">
        <dgm:presLayoutVars>
          <dgm:bulletEnabled val="1"/>
        </dgm:presLayoutVars>
      </dgm:prSet>
      <dgm:spPr/>
    </dgm:pt>
    <dgm:pt modelId="{5A23923A-4056-FB42-8B3F-64429ED0BDB4}" type="pres">
      <dgm:prSet presAssocID="{55F3FD26-BD60-EF46-8DAE-0CF3C2A034C8}" presName="dummy" presStyleCnt="0"/>
      <dgm:spPr/>
    </dgm:pt>
    <dgm:pt modelId="{BBB0C62B-5B1A-F24F-BEB3-2AA4C6E57C0F}" type="pres">
      <dgm:prSet presAssocID="{EB59CBF2-2CDE-BD4B-AA86-A09288897784}" presName="sibTrans" presStyleLbl="sibTrans2D1" presStyleIdx="2" presStyleCnt="3"/>
      <dgm:spPr/>
    </dgm:pt>
  </dgm:ptLst>
  <dgm:cxnLst>
    <dgm:cxn modelId="{38EE3120-36E4-6C42-83A7-5652294E7511}" type="presOf" srcId="{C504A861-1BCB-7A47-ABA5-5C5009E8049B}" destId="{0A21B02B-A2FA-0B41-8AF1-7CB6A6AA167D}" srcOrd="0" destOrd="0" presId="urn:microsoft.com/office/officeart/2005/8/layout/radial6"/>
    <dgm:cxn modelId="{75B1082F-4176-F840-B42F-AD1EB2B93F91}" type="presOf" srcId="{0137CCA5-8F3C-D94F-B645-DDE7D62751FF}" destId="{582B61C3-8483-E44F-8594-411E8B352AEB}" srcOrd="0" destOrd="0" presId="urn:microsoft.com/office/officeart/2005/8/layout/radial6"/>
    <dgm:cxn modelId="{E7E6713D-0012-8D43-8A2C-39B875BC35EC}" type="presOf" srcId="{2CB25A42-0D6A-AE4C-9E78-1AC741837923}" destId="{DDAB265C-11D8-A94A-8C45-2EBF32782ABE}" srcOrd="0" destOrd="0" presId="urn:microsoft.com/office/officeart/2005/8/layout/radial6"/>
    <dgm:cxn modelId="{91F61E54-9D69-A54F-AA46-BC88032B090A}" srcId="{2CB25A42-0D6A-AE4C-9E78-1AC741837923}" destId="{7DE15197-74D4-5D46-B48F-EF0DD8B30CAD}" srcOrd="0" destOrd="0" parTransId="{6B77BCC6-9532-3D43-BDF5-D0E842A25388}" sibTransId="{C504A861-1BCB-7A47-ABA5-5C5009E8049B}"/>
    <dgm:cxn modelId="{E9B0A974-BCA8-C742-9407-3C2EF239D362}" type="presOf" srcId="{55F3FD26-BD60-EF46-8DAE-0CF3C2A034C8}" destId="{2EC4409F-3273-F546-87A6-8D52E8DF65CD}" srcOrd="0" destOrd="0" presId="urn:microsoft.com/office/officeart/2005/8/layout/radial6"/>
    <dgm:cxn modelId="{0FF0A478-E319-4C41-8B16-1E50CF80E619}" srcId="{2CB25A42-0D6A-AE4C-9E78-1AC741837923}" destId="{678DFDF2-958D-6845-88D5-16E90D853DDB}" srcOrd="1" destOrd="0" parTransId="{1644E77A-0CB2-0C4D-8AD7-557D3D2D4F8A}" sibTransId="{0137CCA5-8F3C-D94F-B645-DDE7D62751FF}"/>
    <dgm:cxn modelId="{CB841781-2633-5944-A03B-06990C1E72C3}" srcId="{2CB25A42-0D6A-AE4C-9E78-1AC741837923}" destId="{55F3FD26-BD60-EF46-8DAE-0CF3C2A034C8}" srcOrd="2" destOrd="0" parTransId="{BBB7B4A4-0A2C-AC42-9DD0-2A1C0C6EFCEB}" sibTransId="{EB59CBF2-2CDE-BD4B-AA86-A09288897784}"/>
    <dgm:cxn modelId="{09196595-B893-BE44-B82C-BC350B008D22}" type="presOf" srcId="{27C2FB0F-7DC9-4643-9C98-EB69E5B78B16}" destId="{039C6980-6726-2342-A2D7-CA4B0661B8E5}" srcOrd="0" destOrd="0" presId="urn:microsoft.com/office/officeart/2005/8/layout/radial6"/>
    <dgm:cxn modelId="{2D0BFFB0-6DF7-5B42-A845-68C4E3FFDCA0}" type="presOf" srcId="{EB59CBF2-2CDE-BD4B-AA86-A09288897784}" destId="{BBB0C62B-5B1A-F24F-BEB3-2AA4C6E57C0F}" srcOrd="0" destOrd="0" presId="urn:microsoft.com/office/officeart/2005/8/layout/radial6"/>
    <dgm:cxn modelId="{E92FA6C1-2BB0-AF43-A37E-341773BCC391}" srcId="{27C2FB0F-7DC9-4643-9C98-EB69E5B78B16}" destId="{2CB25A42-0D6A-AE4C-9E78-1AC741837923}" srcOrd="0" destOrd="0" parTransId="{0678E49A-B698-1542-9D25-73EE5404B029}" sibTransId="{2E5A9340-B8CD-C643-B33C-029E445A1674}"/>
    <dgm:cxn modelId="{352183C2-63D5-6247-9D50-71599A686802}" type="presOf" srcId="{7DE15197-74D4-5D46-B48F-EF0DD8B30CAD}" destId="{6190DB32-B787-7D4F-8564-84CBBD9B9805}" srcOrd="0" destOrd="0" presId="urn:microsoft.com/office/officeart/2005/8/layout/radial6"/>
    <dgm:cxn modelId="{6B3DC5D1-CEAD-A845-8A74-9AE9970B9FAB}" type="presOf" srcId="{678DFDF2-958D-6845-88D5-16E90D853DDB}" destId="{D9CA3C52-5268-F047-B935-30B82FD40BAC}" srcOrd="0" destOrd="0" presId="urn:microsoft.com/office/officeart/2005/8/layout/radial6"/>
    <dgm:cxn modelId="{754F8C47-11BA-3540-9730-01CF5E4A2D3E}" type="presParOf" srcId="{039C6980-6726-2342-A2D7-CA4B0661B8E5}" destId="{DDAB265C-11D8-A94A-8C45-2EBF32782ABE}" srcOrd="0" destOrd="0" presId="urn:microsoft.com/office/officeart/2005/8/layout/radial6"/>
    <dgm:cxn modelId="{1371DC1E-7D81-0541-BB75-8AE9808BB341}" type="presParOf" srcId="{039C6980-6726-2342-A2D7-CA4B0661B8E5}" destId="{6190DB32-B787-7D4F-8564-84CBBD9B9805}" srcOrd="1" destOrd="0" presId="urn:microsoft.com/office/officeart/2005/8/layout/radial6"/>
    <dgm:cxn modelId="{6001F157-8A85-7749-A784-B104C2012A53}" type="presParOf" srcId="{039C6980-6726-2342-A2D7-CA4B0661B8E5}" destId="{DF2D64A8-42E8-7043-BA5A-76D5D9E4200F}" srcOrd="2" destOrd="0" presId="urn:microsoft.com/office/officeart/2005/8/layout/radial6"/>
    <dgm:cxn modelId="{8A6B9BBD-36B8-3449-A1BF-43ADFF25C3B3}" type="presParOf" srcId="{039C6980-6726-2342-A2D7-CA4B0661B8E5}" destId="{0A21B02B-A2FA-0B41-8AF1-7CB6A6AA167D}" srcOrd="3" destOrd="0" presId="urn:microsoft.com/office/officeart/2005/8/layout/radial6"/>
    <dgm:cxn modelId="{2FC6E6B0-BE3B-F94E-B541-80B0C52EA3B0}" type="presParOf" srcId="{039C6980-6726-2342-A2D7-CA4B0661B8E5}" destId="{D9CA3C52-5268-F047-B935-30B82FD40BAC}" srcOrd="4" destOrd="0" presId="urn:microsoft.com/office/officeart/2005/8/layout/radial6"/>
    <dgm:cxn modelId="{9F646EEB-9B00-2A4D-91EF-FA0473340723}" type="presParOf" srcId="{039C6980-6726-2342-A2D7-CA4B0661B8E5}" destId="{3F032D13-C601-DB45-8B5C-15500B482D23}" srcOrd="5" destOrd="0" presId="urn:microsoft.com/office/officeart/2005/8/layout/radial6"/>
    <dgm:cxn modelId="{36E9514A-9678-C745-8308-B5167F8A1FF1}" type="presParOf" srcId="{039C6980-6726-2342-A2D7-CA4B0661B8E5}" destId="{582B61C3-8483-E44F-8594-411E8B352AEB}" srcOrd="6" destOrd="0" presId="urn:microsoft.com/office/officeart/2005/8/layout/radial6"/>
    <dgm:cxn modelId="{39146F48-E18C-EA4F-A7EC-1C5A866BA8F6}" type="presParOf" srcId="{039C6980-6726-2342-A2D7-CA4B0661B8E5}" destId="{2EC4409F-3273-F546-87A6-8D52E8DF65CD}" srcOrd="7" destOrd="0" presId="urn:microsoft.com/office/officeart/2005/8/layout/radial6"/>
    <dgm:cxn modelId="{08F52A28-5033-4E4A-8075-CF41AEF285C1}" type="presParOf" srcId="{039C6980-6726-2342-A2D7-CA4B0661B8E5}" destId="{5A23923A-4056-FB42-8B3F-64429ED0BDB4}" srcOrd="8" destOrd="0" presId="urn:microsoft.com/office/officeart/2005/8/layout/radial6"/>
    <dgm:cxn modelId="{D6D9E2D3-E242-014B-BD17-0F129C309672}" type="presParOf" srcId="{039C6980-6726-2342-A2D7-CA4B0661B8E5}" destId="{BBB0C62B-5B1A-F24F-BEB3-2AA4C6E57C0F}"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C2FB0F-7DC9-4643-9C98-EB69E5B78B16}"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2CB25A42-0D6A-AE4C-9E78-1AC741837923}">
      <dgm:prSet phldrT="[Text]"/>
      <dgm:spPr/>
      <dgm:t>
        <a:bodyPr/>
        <a:lstStyle/>
        <a:p>
          <a:r>
            <a:rPr lang="en-US" dirty="0"/>
            <a:t>WOUND HEALING</a:t>
          </a:r>
        </a:p>
      </dgm:t>
    </dgm:pt>
    <dgm:pt modelId="{0678E49A-B698-1542-9D25-73EE5404B029}" type="parTrans" cxnId="{E92FA6C1-2BB0-AF43-A37E-341773BCC391}">
      <dgm:prSet/>
      <dgm:spPr/>
      <dgm:t>
        <a:bodyPr/>
        <a:lstStyle/>
        <a:p>
          <a:endParaRPr lang="en-US"/>
        </a:p>
      </dgm:t>
    </dgm:pt>
    <dgm:pt modelId="{2E5A9340-B8CD-C643-B33C-029E445A1674}" type="sibTrans" cxnId="{E92FA6C1-2BB0-AF43-A37E-341773BCC391}">
      <dgm:prSet/>
      <dgm:spPr/>
      <dgm:t>
        <a:bodyPr/>
        <a:lstStyle/>
        <a:p>
          <a:endParaRPr lang="en-US"/>
        </a:p>
      </dgm:t>
    </dgm:pt>
    <dgm:pt modelId="{7DE15197-74D4-5D46-B48F-EF0DD8B30CAD}">
      <dgm:prSet phldrT="[Text]"/>
      <dgm:spPr/>
      <dgm:t>
        <a:bodyPr/>
        <a:lstStyle/>
        <a:p>
          <a:r>
            <a:rPr lang="en-US" dirty="0"/>
            <a:t>Wound factors</a:t>
          </a:r>
        </a:p>
      </dgm:t>
    </dgm:pt>
    <dgm:pt modelId="{6B77BCC6-9532-3D43-BDF5-D0E842A25388}" type="parTrans" cxnId="{91F61E54-9D69-A54F-AA46-BC88032B090A}">
      <dgm:prSet/>
      <dgm:spPr/>
      <dgm:t>
        <a:bodyPr/>
        <a:lstStyle/>
        <a:p>
          <a:endParaRPr lang="en-US"/>
        </a:p>
      </dgm:t>
    </dgm:pt>
    <dgm:pt modelId="{C504A861-1BCB-7A47-ABA5-5C5009E8049B}" type="sibTrans" cxnId="{91F61E54-9D69-A54F-AA46-BC88032B090A}">
      <dgm:prSet/>
      <dgm:spPr/>
      <dgm:t>
        <a:bodyPr/>
        <a:lstStyle/>
        <a:p>
          <a:endParaRPr lang="en-US"/>
        </a:p>
      </dgm:t>
    </dgm:pt>
    <dgm:pt modelId="{678DFDF2-958D-6845-88D5-16E90D853DDB}">
      <dgm:prSet phldrT="[Text]"/>
      <dgm:spPr/>
      <dgm:t>
        <a:bodyPr/>
        <a:lstStyle/>
        <a:p>
          <a:r>
            <a:rPr lang="en-US" dirty="0"/>
            <a:t>Patient factors</a:t>
          </a:r>
        </a:p>
      </dgm:t>
    </dgm:pt>
    <dgm:pt modelId="{1644E77A-0CB2-0C4D-8AD7-557D3D2D4F8A}" type="parTrans" cxnId="{0FF0A478-E319-4C41-8B16-1E50CF80E619}">
      <dgm:prSet/>
      <dgm:spPr/>
      <dgm:t>
        <a:bodyPr/>
        <a:lstStyle/>
        <a:p>
          <a:endParaRPr lang="en-US"/>
        </a:p>
      </dgm:t>
    </dgm:pt>
    <dgm:pt modelId="{0137CCA5-8F3C-D94F-B645-DDE7D62751FF}" type="sibTrans" cxnId="{0FF0A478-E319-4C41-8B16-1E50CF80E619}">
      <dgm:prSet/>
      <dgm:spPr/>
      <dgm:t>
        <a:bodyPr/>
        <a:lstStyle/>
        <a:p>
          <a:endParaRPr lang="en-US"/>
        </a:p>
      </dgm:t>
    </dgm:pt>
    <dgm:pt modelId="{55F3FD26-BD60-EF46-8DAE-0CF3C2A034C8}">
      <dgm:prSet phldrT="[Text]"/>
      <dgm:spPr/>
      <dgm:t>
        <a:bodyPr/>
        <a:lstStyle/>
        <a:p>
          <a:r>
            <a:rPr lang="en-US" dirty="0"/>
            <a:t>Education factors</a:t>
          </a:r>
        </a:p>
      </dgm:t>
    </dgm:pt>
    <dgm:pt modelId="{BBB7B4A4-0A2C-AC42-9DD0-2A1C0C6EFCEB}" type="parTrans" cxnId="{CB841781-2633-5944-A03B-06990C1E72C3}">
      <dgm:prSet/>
      <dgm:spPr/>
      <dgm:t>
        <a:bodyPr/>
        <a:lstStyle/>
        <a:p>
          <a:endParaRPr lang="en-US"/>
        </a:p>
      </dgm:t>
    </dgm:pt>
    <dgm:pt modelId="{EB59CBF2-2CDE-BD4B-AA86-A09288897784}" type="sibTrans" cxnId="{CB841781-2633-5944-A03B-06990C1E72C3}">
      <dgm:prSet/>
      <dgm:spPr/>
      <dgm:t>
        <a:bodyPr/>
        <a:lstStyle/>
        <a:p>
          <a:endParaRPr lang="en-US"/>
        </a:p>
      </dgm:t>
    </dgm:pt>
    <dgm:pt modelId="{039C6980-6726-2342-A2D7-CA4B0661B8E5}" type="pres">
      <dgm:prSet presAssocID="{27C2FB0F-7DC9-4643-9C98-EB69E5B78B16}" presName="Name0" presStyleCnt="0">
        <dgm:presLayoutVars>
          <dgm:chMax val="1"/>
          <dgm:dir/>
          <dgm:animLvl val="ctr"/>
          <dgm:resizeHandles val="exact"/>
        </dgm:presLayoutVars>
      </dgm:prSet>
      <dgm:spPr/>
    </dgm:pt>
    <dgm:pt modelId="{DDAB265C-11D8-A94A-8C45-2EBF32782ABE}" type="pres">
      <dgm:prSet presAssocID="{2CB25A42-0D6A-AE4C-9E78-1AC741837923}" presName="centerShape" presStyleLbl="node0" presStyleIdx="0" presStyleCnt="1"/>
      <dgm:spPr/>
    </dgm:pt>
    <dgm:pt modelId="{6190DB32-B787-7D4F-8564-84CBBD9B9805}" type="pres">
      <dgm:prSet presAssocID="{7DE15197-74D4-5D46-B48F-EF0DD8B30CAD}" presName="node" presStyleLbl="node1" presStyleIdx="0" presStyleCnt="3">
        <dgm:presLayoutVars>
          <dgm:bulletEnabled val="1"/>
        </dgm:presLayoutVars>
      </dgm:prSet>
      <dgm:spPr/>
    </dgm:pt>
    <dgm:pt modelId="{DF2D64A8-42E8-7043-BA5A-76D5D9E4200F}" type="pres">
      <dgm:prSet presAssocID="{7DE15197-74D4-5D46-B48F-EF0DD8B30CAD}" presName="dummy" presStyleCnt="0"/>
      <dgm:spPr/>
    </dgm:pt>
    <dgm:pt modelId="{0A21B02B-A2FA-0B41-8AF1-7CB6A6AA167D}" type="pres">
      <dgm:prSet presAssocID="{C504A861-1BCB-7A47-ABA5-5C5009E8049B}" presName="sibTrans" presStyleLbl="sibTrans2D1" presStyleIdx="0" presStyleCnt="3"/>
      <dgm:spPr/>
    </dgm:pt>
    <dgm:pt modelId="{D9CA3C52-5268-F047-B935-30B82FD40BAC}" type="pres">
      <dgm:prSet presAssocID="{678DFDF2-958D-6845-88D5-16E90D853DDB}" presName="node" presStyleLbl="node1" presStyleIdx="1" presStyleCnt="3">
        <dgm:presLayoutVars>
          <dgm:bulletEnabled val="1"/>
        </dgm:presLayoutVars>
      </dgm:prSet>
      <dgm:spPr/>
    </dgm:pt>
    <dgm:pt modelId="{3F032D13-C601-DB45-8B5C-15500B482D23}" type="pres">
      <dgm:prSet presAssocID="{678DFDF2-958D-6845-88D5-16E90D853DDB}" presName="dummy" presStyleCnt="0"/>
      <dgm:spPr/>
    </dgm:pt>
    <dgm:pt modelId="{582B61C3-8483-E44F-8594-411E8B352AEB}" type="pres">
      <dgm:prSet presAssocID="{0137CCA5-8F3C-D94F-B645-DDE7D62751FF}" presName="sibTrans" presStyleLbl="sibTrans2D1" presStyleIdx="1" presStyleCnt="3"/>
      <dgm:spPr/>
    </dgm:pt>
    <dgm:pt modelId="{2EC4409F-3273-F546-87A6-8D52E8DF65CD}" type="pres">
      <dgm:prSet presAssocID="{55F3FD26-BD60-EF46-8DAE-0CF3C2A034C8}" presName="node" presStyleLbl="node1" presStyleIdx="2" presStyleCnt="3">
        <dgm:presLayoutVars>
          <dgm:bulletEnabled val="1"/>
        </dgm:presLayoutVars>
      </dgm:prSet>
      <dgm:spPr/>
    </dgm:pt>
    <dgm:pt modelId="{5A23923A-4056-FB42-8B3F-64429ED0BDB4}" type="pres">
      <dgm:prSet presAssocID="{55F3FD26-BD60-EF46-8DAE-0CF3C2A034C8}" presName="dummy" presStyleCnt="0"/>
      <dgm:spPr/>
    </dgm:pt>
    <dgm:pt modelId="{BBB0C62B-5B1A-F24F-BEB3-2AA4C6E57C0F}" type="pres">
      <dgm:prSet presAssocID="{EB59CBF2-2CDE-BD4B-AA86-A09288897784}" presName="sibTrans" presStyleLbl="sibTrans2D1" presStyleIdx="2" presStyleCnt="3"/>
      <dgm:spPr/>
    </dgm:pt>
  </dgm:ptLst>
  <dgm:cxnLst>
    <dgm:cxn modelId="{38EE3120-36E4-6C42-83A7-5652294E7511}" type="presOf" srcId="{C504A861-1BCB-7A47-ABA5-5C5009E8049B}" destId="{0A21B02B-A2FA-0B41-8AF1-7CB6A6AA167D}" srcOrd="0" destOrd="0" presId="urn:microsoft.com/office/officeart/2005/8/layout/radial6"/>
    <dgm:cxn modelId="{75B1082F-4176-F840-B42F-AD1EB2B93F91}" type="presOf" srcId="{0137CCA5-8F3C-D94F-B645-DDE7D62751FF}" destId="{582B61C3-8483-E44F-8594-411E8B352AEB}" srcOrd="0" destOrd="0" presId="urn:microsoft.com/office/officeart/2005/8/layout/radial6"/>
    <dgm:cxn modelId="{E7E6713D-0012-8D43-8A2C-39B875BC35EC}" type="presOf" srcId="{2CB25A42-0D6A-AE4C-9E78-1AC741837923}" destId="{DDAB265C-11D8-A94A-8C45-2EBF32782ABE}" srcOrd="0" destOrd="0" presId="urn:microsoft.com/office/officeart/2005/8/layout/radial6"/>
    <dgm:cxn modelId="{91F61E54-9D69-A54F-AA46-BC88032B090A}" srcId="{2CB25A42-0D6A-AE4C-9E78-1AC741837923}" destId="{7DE15197-74D4-5D46-B48F-EF0DD8B30CAD}" srcOrd="0" destOrd="0" parTransId="{6B77BCC6-9532-3D43-BDF5-D0E842A25388}" sibTransId="{C504A861-1BCB-7A47-ABA5-5C5009E8049B}"/>
    <dgm:cxn modelId="{E9B0A974-BCA8-C742-9407-3C2EF239D362}" type="presOf" srcId="{55F3FD26-BD60-EF46-8DAE-0CF3C2A034C8}" destId="{2EC4409F-3273-F546-87A6-8D52E8DF65CD}" srcOrd="0" destOrd="0" presId="urn:microsoft.com/office/officeart/2005/8/layout/radial6"/>
    <dgm:cxn modelId="{0FF0A478-E319-4C41-8B16-1E50CF80E619}" srcId="{2CB25A42-0D6A-AE4C-9E78-1AC741837923}" destId="{678DFDF2-958D-6845-88D5-16E90D853DDB}" srcOrd="1" destOrd="0" parTransId="{1644E77A-0CB2-0C4D-8AD7-557D3D2D4F8A}" sibTransId="{0137CCA5-8F3C-D94F-B645-DDE7D62751FF}"/>
    <dgm:cxn modelId="{CB841781-2633-5944-A03B-06990C1E72C3}" srcId="{2CB25A42-0D6A-AE4C-9E78-1AC741837923}" destId="{55F3FD26-BD60-EF46-8DAE-0CF3C2A034C8}" srcOrd="2" destOrd="0" parTransId="{BBB7B4A4-0A2C-AC42-9DD0-2A1C0C6EFCEB}" sibTransId="{EB59CBF2-2CDE-BD4B-AA86-A09288897784}"/>
    <dgm:cxn modelId="{09196595-B893-BE44-B82C-BC350B008D22}" type="presOf" srcId="{27C2FB0F-7DC9-4643-9C98-EB69E5B78B16}" destId="{039C6980-6726-2342-A2D7-CA4B0661B8E5}" srcOrd="0" destOrd="0" presId="urn:microsoft.com/office/officeart/2005/8/layout/radial6"/>
    <dgm:cxn modelId="{2D0BFFB0-6DF7-5B42-A845-68C4E3FFDCA0}" type="presOf" srcId="{EB59CBF2-2CDE-BD4B-AA86-A09288897784}" destId="{BBB0C62B-5B1A-F24F-BEB3-2AA4C6E57C0F}" srcOrd="0" destOrd="0" presId="urn:microsoft.com/office/officeart/2005/8/layout/radial6"/>
    <dgm:cxn modelId="{E92FA6C1-2BB0-AF43-A37E-341773BCC391}" srcId="{27C2FB0F-7DC9-4643-9C98-EB69E5B78B16}" destId="{2CB25A42-0D6A-AE4C-9E78-1AC741837923}" srcOrd="0" destOrd="0" parTransId="{0678E49A-B698-1542-9D25-73EE5404B029}" sibTransId="{2E5A9340-B8CD-C643-B33C-029E445A1674}"/>
    <dgm:cxn modelId="{352183C2-63D5-6247-9D50-71599A686802}" type="presOf" srcId="{7DE15197-74D4-5D46-B48F-EF0DD8B30CAD}" destId="{6190DB32-B787-7D4F-8564-84CBBD9B9805}" srcOrd="0" destOrd="0" presId="urn:microsoft.com/office/officeart/2005/8/layout/radial6"/>
    <dgm:cxn modelId="{6B3DC5D1-CEAD-A845-8A74-9AE9970B9FAB}" type="presOf" srcId="{678DFDF2-958D-6845-88D5-16E90D853DDB}" destId="{D9CA3C52-5268-F047-B935-30B82FD40BAC}" srcOrd="0" destOrd="0" presId="urn:microsoft.com/office/officeart/2005/8/layout/radial6"/>
    <dgm:cxn modelId="{754F8C47-11BA-3540-9730-01CF5E4A2D3E}" type="presParOf" srcId="{039C6980-6726-2342-A2D7-CA4B0661B8E5}" destId="{DDAB265C-11D8-A94A-8C45-2EBF32782ABE}" srcOrd="0" destOrd="0" presId="urn:microsoft.com/office/officeart/2005/8/layout/radial6"/>
    <dgm:cxn modelId="{1371DC1E-7D81-0541-BB75-8AE9808BB341}" type="presParOf" srcId="{039C6980-6726-2342-A2D7-CA4B0661B8E5}" destId="{6190DB32-B787-7D4F-8564-84CBBD9B9805}" srcOrd="1" destOrd="0" presId="urn:microsoft.com/office/officeart/2005/8/layout/radial6"/>
    <dgm:cxn modelId="{6001F157-8A85-7749-A784-B104C2012A53}" type="presParOf" srcId="{039C6980-6726-2342-A2D7-CA4B0661B8E5}" destId="{DF2D64A8-42E8-7043-BA5A-76D5D9E4200F}" srcOrd="2" destOrd="0" presId="urn:microsoft.com/office/officeart/2005/8/layout/radial6"/>
    <dgm:cxn modelId="{8A6B9BBD-36B8-3449-A1BF-43ADFF25C3B3}" type="presParOf" srcId="{039C6980-6726-2342-A2D7-CA4B0661B8E5}" destId="{0A21B02B-A2FA-0B41-8AF1-7CB6A6AA167D}" srcOrd="3" destOrd="0" presId="urn:microsoft.com/office/officeart/2005/8/layout/radial6"/>
    <dgm:cxn modelId="{2FC6E6B0-BE3B-F94E-B541-80B0C52EA3B0}" type="presParOf" srcId="{039C6980-6726-2342-A2D7-CA4B0661B8E5}" destId="{D9CA3C52-5268-F047-B935-30B82FD40BAC}" srcOrd="4" destOrd="0" presId="urn:microsoft.com/office/officeart/2005/8/layout/radial6"/>
    <dgm:cxn modelId="{9F646EEB-9B00-2A4D-91EF-FA0473340723}" type="presParOf" srcId="{039C6980-6726-2342-A2D7-CA4B0661B8E5}" destId="{3F032D13-C601-DB45-8B5C-15500B482D23}" srcOrd="5" destOrd="0" presId="urn:microsoft.com/office/officeart/2005/8/layout/radial6"/>
    <dgm:cxn modelId="{36E9514A-9678-C745-8308-B5167F8A1FF1}" type="presParOf" srcId="{039C6980-6726-2342-A2D7-CA4B0661B8E5}" destId="{582B61C3-8483-E44F-8594-411E8B352AEB}" srcOrd="6" destOrd="0" presId="urn:microsoft.com/office/officeart/2005/8/layout/radial6"/>
    <dgm:cxn modelId="{39146F48-E18C-EA4F-A7EC-1C5A866BA8F6}" type="presParOf" srcId="{039C6980-6726-2342-A2D7-CA4B0661B8E5}" destId="{2EC4409F-3273-F546-87A6-8D52E8DF65CD}" srcOrd="7" destOrd="0" presId="urn:microsoft.com/office/officeart/2005/8/layout/radial6"/>
    <dgm:cxn modelId="{08F52A28-5033-4E4A-8075-CF41AEF285C1}" type="presParOf" srcId="{039C6980-6726-2342-A2D7-CA4B0661B8E5}" destId="{5A23923A-4056-FB42-8B3F-64429ED0BDB4}" srcOrd="8" destOrd="0" presId="urn:microsoft.com/office/officeart/2005/8/layout/radial6"/>
    <dgm:cxn modelId="{D6D9E2D3-E242-014B-BD17-0F129C309672}" type="presParOf" srcId="{039C6980-6726-2342-A2D7-CA4B0661B8E5}" destId="{BBB0C62B-5B1A-F24F-BEB3-2AA4C6E57C0F}"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C2FB0F-7DC9-4643-9C98-EB69E5B78B16}"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2CB25A42-0D6A-AE4C-9E78-1AC741837923}">
      <dgm:prSet phldrT="[Text]"/>
      <dgm:spPr/>
      <dgm:t>
        <a:bodyPr/>
        <a:lstStyle/>
        <a:p>
          <a:r>
            <a:rPr lang="en-US" dirty="0"/>
            <a:t>WOUND HEALING</a:t>
          </a:r>
        </a:p>
      </dgm:t>
    </dgm:pt>
    <dgm:pt modelId="{0678E49A-B698-1542-9D25-73EE5404B029}" type="parTrans" cxnId="{E92FA6C1-2BB0-AF43-A37E-341773BCC391}">
      <dgm:prSet/>
      <dgm:spPr/>
      <dgm:t>
        <a:bodyPr/>
        <a:lstStyle/>
        <a:p>
          <a:endParaRPr lang="en-US"/>
        </a:p>
      </dgm:t>
    </dgm:pt>
    <dgm:pt modelId="{2E5A9340-B8CD-C643-B33C-029E445A1674}" type="sibTrans" cxnId="{E92FA6C1-2BB0-AF43-A37E-341773BCC391}">
      <dgm:prSet/>
      <dgm:spPr/>
      <dgm:t>
        <a:bodyPr/>
        <a:lstStyle/>
        <a:p>
          <a:endParaRPr lang="en-US"/>
        </a:p>
      </dgm:t>
    </dgm:pt>
    <dgm:pt modelId="{7DE15197-74D4-5D46-B48F-EF0DD8B30CAD}">
      <dgm:prSet phldrT="[Text]"/>
      <dgm:spPr/>
      <dgm:t>
        <a:bodyPr/>
        <a:lstStyle/>
        <a:p>
          <a:r>
            <a:rPr lang="en-US" dirty="0"/>
            <a:t>Wound factors</a:t>
          </a:r>
        </a:p>
      </dgm:t>
    </dgm:pt>
    <dgm:pt modelId="{6B77BCC6-9532-3D43-BDF5-D0E842A25388}" type="parTrans" cxnId="{91F61E54-9D69-A54F-AA46-BC88032B090A}">
      <dgm:prSet/>
      <dgm:spPr/>
      <dgm:t>
        <a:bodyPr/>
        <a:lstStyle/>
        <a:p>
          <a:endParaRPr lang="en-US"/>
        </a:p>
      </dgm:t>
    </dgm:pt>
    <dgm:pt modelId="{C504A861-1BCB-7A47-ABA5-5C5009E8049B}" type="sibTrans" cxnId="{91F61E54-9D69-A54F-AA46-BC88032B090A}">
      <dgm:prSet/>
      <dgm:spPr/>
      <dgm:t>
        <a:bodyPr/>
        <a:lstStyle/>
        <a:p>
          <a:endParaRPr lang="en-US"/>
        </a:p>
      </dgm:t>
    </dgm:pt>
    <dgm:pt modelId="{678DFDF2-958D-6845-88D5-16E90D853DDB}">
      <dgm:prSet phldrT="[Text]"/>
      <dgm:spPr/>
      <dgm:t>
        <a:bodyPr/>
        <a:lstStyle/>
        <a:p>
          <a:r>
            <a:rPr lang="en-US" dirty="0"/>
            <a:t>Patient factors</a:t>
          </a:r>
        </a:p>
      </dgm:t>
    </dgm:pt>
    <dgm:pt modelId="{1644E77A-0CB2-0C4D-8AD7-557D3D2D4F8A}" type="parTrans" cxnId="{0FF0A478-E319-4C41-8B16-1E50CF80E619}">
      <dgm:prSet/>
      <dgm:spPr/>
      <dgm:t>
        <a:bodyPr/>
        <a:lstStyle/>
        <a:p>
          <a:endParaRPr lang="en-US"/>
        </a:p>
      </dgm:t>
    </dgm:pt>
    <dgm:pt modelId="{0137CCA5-8F3C-D94F-B645-DDE7D62751FF}" type="sibTrans" cxnId="{0FF0A478-E319-4C41-8B16-1E50CF80E619}">
      <dgm:prSet/>
      <dgm:spPr/>
      <dgm:t>
        <a:bodyPr/>
        <a:lstStyle/>
        <a:p>
          <a:endParaRPr lang="en-US"/>
        </a:p>
      </dgm:t>
    </dgm:pt>
    <dgm:pt modelId="{55F3FD26-BD60-EF46-8DAE-0CF3C2A034C8}">
      <dgm:prSet phldrT="[Text]"/>
      <dgm:spPr/>
      <dgm:t>
        <a:bodyPr/>
        <a:lstStyle/>
        <a:p>
          <a:r>
            <a:rPr lang="en-US" dirty="0"/>
            <a:t>Education factors</a:t>
          </a:r>
        </a:p>
      </dgm:t>
    </dgm:pt>
    <dgm:pt modelId="{BBB7B4A4-0A2C-AC42-9DD0-2A1C0C6EFCEB}" type="parTrans" cxnId="{CB841781-2633-5944-A03B-06990C1E72C3}">
      <dgm:prSet/>
      <dgm:spPr/>
      <dgm:t>
        <a:bodyPr/>
        <a:lstStyle/>
        <a:p>
          <a:endParaRPr lang="en-US"/>
        </a:p>
      </dgm:t>
    </dgm:pt>
    <dgm:pt modelId="{EB59CBF2-2CDE-BD4B-AA86-A09288897784}" type="sibTrans" cxnId="{CB841781-2633-5944-A03B-06990C1E72C3}">
      <dgm:prSet/>
      <dgm:spPr/>
      <dgm:t>
        <a:bodyPr/>
        <a:lstStyle/>
        <a:p>
          <a:endParaRPr lang="en-US"/>
        </a:p>
      </dgm:t>
    </dgm:pt>
    <dgm:pt modelId="{039C6980-6726-2342-A2D7-CA4B0661B8E5}" type="pres">
      <dgm:prSet presAssocID="{27C2FB0F-7DC9-4643-9C98-EB69E5B78B16}" presName="Name0" presStyleCnt="0">
        <dgm:presLayoutVars>
          <dgm:chMax val="1"/>
          <dgm:dir/>
          <dgm:animLvl val="ctr"/>
          <dgm:resizeHandles val="exact"/>
        </dgm:presLayoutVars>
      </dgm:prSet>
      <dgm:spPr/>
    </dgm:pt>
    <dgm:pt modelId="{DDAB265C-11D8-A94A-8C45-2EBF32782ABE}" type="pres">
      <dgm:prSet presAssocID="{2CB25A42-0D6A-AE4C-9E78-1AC741837923}" presName="centerShape" presStyleLbl="node0" presStyleIdx="0" presStyleCnt="1"/>
      <dgm:spPr/>
    </dgm:pt>
    <dgm:pt modelId="{6190DB32-B787-7D4F-8564-84CBBD9B9805}" type="pres">
      <dgm:prSet presAssocID="{7DE15197-74D4-5D46-B48F-EF0DD8B30CAD}" presName="node" presStyleLbl="node1" presStyleIdx="0" presStyleCnt="3">
        <dgm:presLayoutVars>
          <dgm:bulletEnabled val="1"/>
        </dgm:presLayoutVars>
      </dgm:prSet>
      <dgm:spPr/>
    </dgm:pt>
    <dgm:pt modelId="{DF2D64A8-42E8-7043-BA5A-76D5D9E4200F}" type="pres">
      <dgm:prSet presAssocID="{7DE15197-74D4-5D46-B48F-EF0DD8B30CAD}" presName="dummy" presStyleCnt="0"/>
      <dgm:spPr/>
    </dgm:pt>
    <dgm:pt modelId="{0A21B02B-A2FA-0B41-8AF1-7CB6A6AA167D}" type="pres">
      <dgm:prSet presAssocID="{C504A861-1BCB-7A47-ABA5-5C5009E8049B}" presName="sibTrans" presStyleLbl="sibTrans2D1" presStyleIdx="0" presStyleCnt="3"/>
      <dgm:spPr/>
    </dgm:pt>
    <dgm:pt modelId="{D9CA3C52-5268-F047-B935-30B82FD40BAC}" type="pres">
      <dgm:prSet presAssocID="{678DFDF2-958D-6845-88D5-16E90D853DDB}" presName="node" presStyleLbl="node1" presStyleIdx="1" presStyleCnt="3">
        <dgm:presLayoutVars>
          <dgm:bulletEnabled val="1"/>
        </dgm:presLayoutVars>
      </dgm:prSet>
      <dgm:spPr/>
    </dgm:pt>
    <dgm:pt modelId="{3F032D13-C601-DB45-8B5C-15500B482D23}" type="pres">
      <dgm:prSet presAssocID="{678DFDF2-958D-6845-88D5-16E90D853DDB}" presName="dummy" presStyleCnt="0"/>
      <dgm:spPr/>
    </dgm:pt>
    <dgm:pt modelId="{582B61C3-8483-E44F-8594-411E8B352AEB}" type="pres">
      <dgm:prSet presAssocID="{0137CCA5-8F3C-D94F-B645-DDE7D62751FF}" presName="sibTrans" presStyleLbl="sibTrans2D1" presStyleIdx="1" presStyleCnt="3"/>
      <dgm:spPr/>
    </dgm:pt>
    <dgm:pt modelId="{2EC4409F-3273-F546-87A6-8D52E8DF65CD}" type="pres">
      <dgm:prSet presAssocID="{55F3FD26-BD60-EF46-8DAE-0CF3C2A034C8}" presName="node" presStyleLbl="node1" presStyleIdx="2" presStyleCnt="3">
        <dgm:presLayoutVars>
          <dgm:bulletEnabled val="1"/>
        </dgm:presLayoutVars>
      </dgm:prSet>
      <dgm:spPr/>
    </dgm:pt>
    <dgm:pt modelId="{5A23923A-4056-FB42-8B3F-64429ED0BDB4}" type="pres">
      <dgm:prSet presAssocID="{55F3FD26-BD60-EF46-8DAE-0CF3C2A034C8}" presName="dummy" presStyleCnt="0"/>
      <dgm:spPr/>
    </dgm:pt>
    <dgm:pt modelId="{BBB0C62B-5B1A-F24F-BEB3-2AA4C6E57C0F}" type="pres">
      <dgm:prSet presAssocID="{EB59CBF2-2CDE-BD4B-AA86-A09288897784}" presName="sibTrans" presStyleLbl="sibTrans2D1" presStyleIdx="2" presStyleCnt="3"/>
      <dgm:spPr/>
    </dgm:pt>
  </dgm:ptLst>
  <dgm:cxnLst>
    <dgm:cxn modelId="{38EE3120-36E4-6C42-83A7-5652294E7511}" type="presOf" srcId="{C504A861-1BCB-7A47-ABA5-5C5009E8049B}" destId="{0A21B02B-A2FA-0B41-8AF1-7CB6A6AA167D}" srcOrd="0" destOrd="0" presId="urn:microsoft.com/office/officeart/2005/8/layout/radial6"/>
    <dgm:cxn modelId="{75B1082F-4176-F840-B42F-AD1EB2B93F91}" type="presOf" srcId="{0137CCA5-8F3C-D94F-B645-DDE7D62751FF}" destId="{582B61C3-8483-E44F-8594-411E8B352AEB}" srcOrd="0" destOrd="0" presId="urn:microsoft.com/office/officeart/2005/8/layout/radial6"/>
    <dgm:cxn modelId="{E7E6713D-0012-8D43-8A2C-39B875BC35EC}" type="presOf" srcId="{2CB25A42-0D6A-AE4C-9E78-1AC741837923}" destId="{DDAB265C-11D8-A94A-8C45-2EBF32782ABE}" srcOrd="0" destOrd="0" presId="urn:microsoft.com/office/officeart/2005/8/layout/radial6"/>
    <dgm:cxn modelId="{91F61E54-9D69-A54F-AA46-BC88032B090A}" srcId="{2CB25A42-0D6A-AE4C-9E78-1AC741837923}" destId="{7DE15197-74D4-5D46-B48F-EF0DD8B30CAD}" srcOrd="0" destOrd="0" parTransId="{6B77BCC6-9532-3D43-BDF5-D0E842A25388}" sibTransId="{C504A861-1BCB-7A47-ABA5-5C5009E8049B}"/>
    <dgm:cxn modelId="{E9B0A974-BCA8-C742-9407-3C2EF239D362}" type="presOf" srcId="{55F3FD26-BD60-EF46-8DAE-0CF3C2A034C8}" destId="{2EC4409F-3273-F546-87A6-8D52E8DF65CD}" srcOrd="0" destOrd="0" presId="urn:microsoft.com/office/officeart/2005/8/layout/radial6"/>
    <dgm:cxn modelId="{0FF0A478-E319-4C41-8B16-1E50CF80E619}" srcId="{2CB25A42-0D6A-AE4C-9E78-1AC741837923}" destId="{678DFDF2-958D-6845-88D5-16E90D853DDB}" srcOrd="1" destOrd="0" parTransId="{1644E77A-0CB2-0C4D-8AD7-557D3D2D4F8A}" sibTransId="{0137CCA5-8F3C-D94F-B645-DDE7D62751FF}"/>
    <dgm:cxn modelId="{CB841781-2633-5944-A03B-06990C1E72C3}" srcId="{2CB25A42-0D6A-AE4C-9E78-1AC741837923}" destId="{55F3FD26-BD60-EF46-8DAE-0CF3C2A034C8}" srcOrd="2" destOrd="0" parTransId="{BBB7B4A4-0A2C-AC42-9DD0-2A1C0C6EFCEB}" sibTransId="{EB59CBF2-2CDE-BD4B-AA86-A09288897784}"/>
    <dgm:cxn modelId="{09196595-B893-BE44-B82C-BC350B008D22}" type="presOf" srcId="{27C2FB0F-7DC9-4643-9C98-EB69E5B78B16}" destId="{039C6980-6726-2342-A2D7-CA4B0661B8E5}" srcOrd="0" destOrd="0" presId="urn:microsoft.com/office/officeart/2005/8/layout/radial6"/>
    <dgm:cxn modelId="{2D0BFFB0-6DF7-5B42-A845-68C4E3FFDCA0}" type="presOf" srcId="{EB59CBF2-2CDE-BD4B-AA86-A09288897784}" destId="{BBB0C62B-5B1A-F24F-BEB3-2AA4C6E57C0F}" srcOrd="0" destOrd="0" presId="urn:microsoft.com/office/officeart/2005/8/layout/radial6"/>
    <dgm:cxn modelId="{E92FA6C1-2BB0-AF43-A37E-341773BCC391}" srcId="{27C2FB0F-7DC9-4643-9C98-EB69E5B78B16}" destId="{2CB25A42-0D6A-AE4C-9E78-1AC741837923}" srcOrd="0" destOrd="0" parTransId="{0678E49A-B698-1542-9D25-73EE5404B029}" sibTransId="{2E5A9340-B8CD-C643-B33C-029E445A1674}"/>
    <dgm:cxn modelId="{352183C2-63D5-6247-9D50-71599A686802}" type="presOf" srcId="{7DE15197-74D4-5D46-B48F-EF0DD8B30CAD}" destId="{6190DB32-B787-7D4F-8564-84CBBD9B9805}" srcOrd="0" destOrd="0" presId="urn:microsoft.com/office/officeart/2005/8/layout/radial6"/>
    <dgm:cxn modelId="{6B3DC5D1-CEAD-A845-8A74-9AE9970B9FAB}" type="presOf" srcId="{678DFDF2-958D-6845-88D5-16E90D853DDB}" destId="{D9CA3C52-5268-F047-B935-30B82FD40BAC}" srcOrd="0" destOrd="0" presId="urn:microsoft.com/office/officeart/2005/8/layout/radial6"/>
    <dgm:cxn modelId="{754F8C47-11BA-3540-9730-01CF5E4A2D3E}" type="presParOf" srcId="{039C6980-6726-2342-A2D7-CA4B0661B8E5}" destId="{DDAB265C-11D8-A94A-8C45-2EBF32782ABE}" srcOrd="0" destOrd="0" presId="urn:microsoft.com/office/officeart/2005/8/layout/radial6"/>
    <dgm:cxn modelId="{1371DC1E-7D81-0541-BB75-8AE9808BB341}" type="presParOf" srcId="{039C6980-6726-2342-A2D7-CA4B0661B8E5}" destId="{6190DB32-B787-7D4F-8564-84CBBD9B9805}" srcOrd="1" destOrd="0" presId="urn:microsoft.com/office/officeart/2005/8/layout/radial6"/>
    <dgm:cxn modelId="{6001F157-8A85-7749-A784-B104C2012A53}" type="presParOf" srcId="{039C6980-6726-2342-A2D7-CA4B0661B8E5}" destId="{DF2D64A8-42E8-7043-BA5A-76D5D9E4200F}" srcOrd="2" destOrd="0" presId="urn:microsoft.com/office/officeart/2005/8/layout/radial6"/>
    <dgm:cxn modelId="{8A6B9BBD-36B8-3449-A1BF-43ADFF25C3B3}" type="presParOf" srcId="{039C6980-6726-2342-A2D7-CA4B0661B8E5}" destId="{0A21B02B-A2FA-0B41-8AF1-7CB6A6AA167D}" srcOrd="3" destOrd="0" presId="urn:microsoft.com/office/officeart/2005/8/layout/radial6"/>
    <dgm:cxn modelId="{2FC6E6B0-BE3B-F94E-B541-80B0C52EA3B0}" type="presParOf" srcId="{039C6980-6726-2342-A2D7-CA4B0661B8E5}" destId="{D9CA3C52-5268-F047-B935-30B82FD40BAC}" srcOrd="4" destOrd="0" presId="urn:microsoft.com/office/officeart/2005/8/layout/radial6"/>
    <dgm:cxn modelId="{9F646EEB-9B00-2A4D-91EF-FA0473340723}" type="presParOf" srcId="{039C6980-6726-2342-A2D7-CA4B0661B8E5}" destId="{3F032D13-C601-DB45-8B5C-15500B482D23}" srcOrd="5" destOrd="0" presId="urn:microsoft.com/office/officeart/2005/8/layout/radial6"/>
    <dgm:cxn modelId="{36E9514A-9678-C745-8308-B5167F8A1FF1}" type="presParOf" srcId="{039C6980-6726-2342-A2D7-CA4B0661B8E5}" destId="{582B61C3-8483-E44F-8594-411E8B352AEB}" srcOrd="6" destOrd="0" presId="urn:microsoft.com/office/officeart/2005/8/layout/radial6"/>
    <dgm:cxn modelId="{39146F48-E18C-EA4F-A7EC-1C5A866BA8F6}" type="presParOf" srcId="{039C6980-6726-2342-A2D7-CA4B0661B8E5}" destId="{2EC4409F-3273-F546-87A6-8D52E8DF65CD}" srcOrd="7" destOrd="0" presId="urn:microsoft.com/office/officeart/2005/8/layout/radial6"/>
    <dgm:cxn modelId="{08F52A28-5033-4E4A-8075-CF41AEF285C1}" type="presParOf" srcId="{039C6980-6726-2342-A2D7-CA4B0661B8E5}" destId="{5A23923A-4056-FB42-8B3F-64429ED0BDB4}" srcOrd="8" destOrd="0" presId="urn:microsoft.com/office/officeart/2005/8/layout/radial6"/>
    <dgm:cxn modelId="{D6D9E2D3-E242-014B-BD17-0F129C309672}" type="presParOf" srcId="{039C6980-6726-2342-A2D7-CA4B0661B8E5}" destId="{BBB0C62B-5B1A-F24F-BEB3-2AA4C6E57C0F}"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0C62B-5B1A-F24F-BEB3-2AA4C6E57C0F}">
      <dsp:nvSpPr>
        <dsp:cNvPr id="0" name=""/>
        <dsp:cNvSpPr/>
      </dsp:nvSpPr>
      <dsp:spPr>
        <a:xfrm>
          <a:off x="1925649" y="405558"/>
          <a:ext cx="2705075" cy="2705075"/>
        </a:xfrm>
        <a:prstGeom prst="blockArc">
          <a:avLst>
            <a:gd name="adj1" fmla="val 9000000"/>
            <a:gd name="adj2" fmla="val 162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2B61C3-8483-E44F-8594-411E8B352AEB}">
      <dsp:nvSpPr>
        <dsp:cNvPr id="0" name=""/>
        <dsp:cNvSpPr/>
      </dsp:nvSpPr>
      <dsp:spPr>
        <a:xfrm>
          <a:off x="1925649" y="405558"/>
          <a:ext cx="2705075" cy="2705075"/>
        </a:xfrm>
        <a:prstGeom prst="blockArc">
          <a:avLst>
            <a:gd name="adj1" fmla="val 1800000"/>
            <a:gd name="adj2" fmla="val 90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21B02B-A2FA-0B41-8AF1-7CB6A6AA167D}">
      <dsp:nvSpPr>
        <dsp:cNvPr id="0" name=""/>
        <dsp:cNvSpPr/>
      </dsp:nvSpPr>
      <dsp:spPr>
        <a:xfrm>
          <a:off x="1925649" y="405558"/>
          <a:ext cx="2705075" cy="2705075"/>
        </a:xfrm>
        <a:prstGeom prst="blockArc">
          <a:avLst>
            <a:gd name="adj1" fmla="val 16200000"/>
            <a:gd name="adj2" fmla="val 18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AB265C-11D8-A94A-8C45-2EBF32782ABE}">
      <dsp:nvSpPr>
        <dsp:cNvPr id="0" name=""/>
        <dsp:cNvSpPr/>
      </dsp:nvSpPr>
      <dsp:spPr>
        <a:xfrm>
          <a:off x="2655523" y="1135433"/>
          <a:ext cx="1245327" cy="12453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WOUND HEALING</a:t>
          </a:r>
        </a:p>
      </dsp:txBody>
      <dsp:txXfrm>
        <a:off x="2837897" y="1317807"/>
        <a:ext cx="880579" cy="880579"/>
      </dsp:txXfrm>
    </dsp:sp>
    <dsp:sp modelId="{6190DB32-B787-7D4F-8564-84CBBD9B9805}">
      <dsp:nvSpPr>
        <dsp:cNvPr id="0" name=""/>
        <dsp:cNvSpPr/>
      </dsp:nvSpPr>
      <dsp:spPr>
        <a:xfrm>
          <a:off x="2842323" y="1076"/>
          <a:ext cx="871728" cy="87172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Wound factors</a:t>
          </a:r>
        </a:p>
      </dsp:txBody>
      <dsp:txXfrm>
        <a:off x="2969985" y="128738"/>
        <a:ext cx="616404" cy="616404"/>
      </dsp:txXfrm>
    </dsp:sp>
    <dsp:sp modelId="{D9CA3C52-5268-F047-B935-30B82FD40BAC}">
      <dsp:nvSpPr>
        <dsp:cNvPr id="0" name=""/>
        <dsp:cNvSpPr/>
      </dsp:nvSpPr>
      <dsp:spPr>
        <a:xfrm>
          <a:off x="3986477" y="1982810"/>
          <a:ext cx="871728" cy="87172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Patient factors</a:t>
          </a:r>
        </a:p>
      </dsp:txBody>
      <dsp:txXfrm>
        <a:off x="4114139" y="2110472"/>
        <a:ext cx="616404" cy="616404"/>
      </dsp:txXfrm>
    </dsp:sp>
    <dsp:sp modelId="{2EC4409F-3273-F546-87A6-8D52E8DF65CD}">
      <dsp:nvSpPr>
        <dsp:cNvPr id="0" name=""/>
        <dsp:cNvSpPr/>
      </dsp:nvSpPr>
      <dsp:spPr>
        <a:xfrm>
          <a:off x="1698168" y="1982810"/>
          <a:ext cx="871728" cy="87172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Education factors</a:t>
          </a:r>
        </a:p>
      </dsp:txBody>
      <dsp:txXfrm>
        <a:off x="1825830" y="2110472"/>
        <a:ext cx="616404" cy="6164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0C62B-5B1A-F24F-BEB3-2AA4C6E57C0F}">
      <dsp:nvSpPr>
        <dsp:cNvPr id="0" name=""/>
        <dsp:cNvSpPr/>
      </dsp:nvSpPr>
      <dsp:spPr>
        <a:xfrm>
          <a:off x="1500591" y="326981"/>
          <a:ext cx="2183660" cy="2183660"/>
        </a:xfrm>
        <a:prstGeom prst="blockArc">
          <a:avLst>
            <a:gd name="adj1" fmla="val 9000000"/>
            <a:gd name="adj2" fmla="val 162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2B61C3-8483-E44F-8594-411E8B352AEB}">
      <dsp:nvSpPr>
        <dsp:cNvPr id="0" name=""/>
        <dsp:cNvSpPr/>
      </dsp:nvSpPr>
      <dsp:spPr>
        <a:xfrm>
          <a:off x="1500591" y="326981"/>
          <a:ext cx="2183660" cy="2183660"/>
        </a:xfrm>
        <a:prstGeom prst="blockArc">
          <a:avLst>
            <a:gd name="adj1" fmla="val 1800000"/>
            <a:gd name="adj2" fmla="val 90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21B02B-A2FA-0B41-8AF1-7CB6A6AA167D}">
      <dsp:nvSpPr>
        <dsp:cNvPr id="0" name=""/>
        <dsp:cNvSpPr/>
      </dsp:nvSpPr>
      <dsp:spPr>
        <a:xfrm>
          <a:off x="1500591" y="326981"/>
          <a:ext cx="2183660" cy="2183660"/>
        </a:xfrm>
        <a:prstGeom prst="blockArc">
          <a:avLst>
            <a:gd name="adj1" fmla="val 16200000"/>
            <a:gd name="adj2" fmla="val 18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AB265C-11D8-A94A-8C45-2EBF32782ABE}">
      <dsp:nvSpPr>
        <dsp:cNvPr id="0" name=""/>
        <dsp:cNvSpPr/>
      </dsp:nvSpPr>
      <dsp:spPr>
        <a:xfrm>
          <a:off x="2089886" y="916276"/>
          <a:ext cx="1005069" cy="100506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WOUND HEALING</a:t>
          </a:r>
        </a:p>
      </dsp:txBody>
      <dsp:txXfrm>
        <a:off x="2237075" y="1063465"/>
        <a:ext cx="710691" cy="710691"/>
      </dsp:txXfrm>
    </dsp:sp>
    <dsp:sp modelId="{6190DB32-B787-7D4F-8564-84CBBD9B9805}">
      <dsp:nvSpPr>
        <dsp:cNvPr id="0" name=""/>
        <dsp:cNvSpPr/>
      </dsp:nvSpPr>
      <dsp:spPr>
        <a:xfrm>
          <a:off x="2240647" y="534"/>
          <a:ext cx="703548" cy="70354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Wound factors</a:t>
          </a:r>
        </a:p>
      </dsp:txBody>
      <dsp:txXfrm>
        <a:off x="2343679" y="103566"/>
        <a:ext cx="497484" cy="497484"/>
      </dsp:txXfrm>
    </dsp:sp>
    <dsp:sp modelId="{D9CA3C52-5268-F047-B935-30B82FD40BAC}">
      <dsp:nvSpPr>
        <dsp:cNvPr id="0" name=""/>
        <dsp:cNvSpPr/>
      </dsp:nvSpPr>
      <dsp:spPr>
        <a:xfrm>
          <a:off x="3164265" y="1600288"/>
          <a:ext cx="703548" cy="70354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Patient factors</a:t>
          </a:r>
        </a:p>
      </dsp:txBody>
      <dsp:txXfrm>
        <a:off x="3267297" y="1703320"/>
        <a:ext cx="497484" cy="497484"/>
      </dsp:txXfrm>
    </dsp:sp>
    <dsp:sp modelId="{2EC4409F-3273-F546-87A6-8D52E8DF65CD}">
      <dsp:nvSpPr>
        <dsp:cNvPr id="0" name=""/>
        <dsp:cNvSpPr/>
      </dsp:nvSpPr>
      <dsp:spPr>
        <a:xfrm>
          <a:off x="1317028" y="1600288"/>
          <a:ext cx="703548" cy="70354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Education factors</a:t>
          </a:r>
        </a:p>
      </dsp:txBody>
      <dsp:txXfrm>
        <a:off x="1420060" y="1703320"/>
        <a:ext cx="497484" cy="4974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0C62B-5B1A-F24F-BEB3-2AA4C6E57C0F}">
      <dsp:nvSpPr>
        <dsp:cNvPr id="0" name=""/>
        <dsp:cNvSpPr/>
      </dsp:nvSpPr>
      <dsp:spPr>
        <a:xfrm>
          <a:off x="1354012" y="313071"/>
          <a:ext cx="2087711" cy="2087711"/>
        </a:xfrm>
        <a:prstGeom prst="blockArc">
          <a:avLst>
            <a:gd name="adj1" fmla="val 9000000"/>
            <a:gd name="adj2" fmla="val 1620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2B61C3-8483-E44F-8594-411E8B352AEB}">
      <dsp:nvSpPr>
        <dsp:cNvPr id="0" name=""/>
        <dsp:cNvSpPr/>
      </dsp:nvSpPr>
      <dsp:spPr>
        <a:xfrm>
          <a:off x="1354012" y="313071"/>
          <a:ext cx="2087711" cy="2087711"/>
        </a:xfrm>
        <a:prstGeom prst="blockArc">
          <a:avLst>
            <a:gd name="adj1" fmla="val 1800000"/>
            <a:gd name="adj2" fmla="val 900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21B02B-A2FA-0B41-8AF1-7CB6A6AA167D}">
      <dsp:nvSpPr>
        <dsp:cNvPr id="0" name=""/>
        <dsp:cNvSpPr/>
      </dsp:nvSpPr>
      <dsp:spPr>
        <a:xfrm>
          <a:off x="1354012" y="313071"/>
          <a:ext cx="2087711" cy="2087711"/>
        </a:xfrm>
        <a:prstGeom prst="blockArc">
          <a:avLst>
            <a:gd name="adj1" fmla="val 16200000"/>
            <a:gd name="adj2" fmla="val 180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AB265C-11D8-A94A-8C45-2EBF32782ABE}">
      <dsp:nvSpPr>
        <dsp:cNvPr id="0" name=""/>
        <dsp:cNvSpPr/>
      </dsp:nvSpPr>
      <dsp:spPr>
        <a:xfrm>
          <a:off x="1917240" y="876300"/>
          <a:ext cx="961254" cy="9612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WOUND HEALING</a:t>
          </a:r>
        </a:p>
      </dsp:txBody>
      <dsp:txXfrm>
        <a:off x="2058012" y="1017072"/>
        <a:ext cx="679710" cy="679710"/>
      </dsp:txXfrm>
    </dsp:sp>
    <dsp:sp modelId="{6190DB32-B787-7D4F-8564-84CBBD9B9805}">
      <dsp:nvSpPr>
        <dsp:cNvPr id="0" name=""/>
        <dsp:cNvSpPr/>
      </dsp:nvSpPr>
      <dsp:spPr>
        <a:xfrm>
          <a:off x="2061428" y="856"/>
          <a:ext cx="672878" cy="67287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Wound factors</a:t>
          </a:r>
        </a:p>
      </dsp:txBody>
      <dsp:txXfrm>
        <a:off x="2159969" y="99397"/>
        <a:ext cx="475796" cy="475796"/>
      </dsp:txXfrm>
    </dsp:sp>
    <dsp:sp modelId="{D9CA3C52-5268-F047-B935-30B82FD40BAC}">
      <dsp:nvSpPr>
        <dsp:cNvPr id="0" name=""/>
        <dsp:cNvSpPr/>
      </dsp:nvSpPr>
      <dsp:spPr>
        <a:xfrm>
          <a:off x="2944456" y="1530304"/>
          <a:ext cx="672878" cy="67287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Patient factors</a:t>
          </a:r>
        </a:p>
      </dsp:txBody>
      <dsp:txXfrm>
        <a:off x="3042997" y="1628845"/>
        <a:ext cx="475796" cy="475796"/>
      </dsp:txXfrm>
    </dsp:sp>
    <dsp:sp modelId="{2EC4409F-3273-F546-87A6-8D52E8DF65CD}">
      <dsp:nvSpPr>
        <dsp:cNvPr id="0" name=""/>
        <dsp:cNvSpPr/>
      </dsp:nvSpPr>
      <dsp:spPr>
        <a:xfrm>
          <a:off x="1178401" y="1530304"/>
          <a:ext cx="672878" cy="67287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Education factors</a:t>
          </a:r>
        </a:p>
      </dsp:txBody>
      <dsp:txXfrm>
        <a:off x="1276942" y="1628845"/>
        <a:ext cx="475796" cy="4757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0C62B-5B1A-F24F-BEB3-2AA4C6E57C0F}">
      <dsp:nvSpPr>
        <dsp:cNvPr id="0" name=""/>
        <dsp:cNvSpPr/>
      </dsp:nvSpPr>
      <dsp:spPr>
        <a:xfrm>
          <a:off x="1500591" y="326981"/>
          <a:ext cx="2183660" cy="2183660"/>
        </a:xfrm>
        <a:prstGeom prst="blockArc">
          <a:avLst>
            <a:gd name="adj1" fmla="val 9000000"/>
            <a:gd name="adj2" fmla="val 162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2B61C3-8483-E44F-8594-411E8B352AEB}">
      <dsp:nvSpPr>
        <dsp:cNvPr id="0" name=""/>
        <dsp:cNvSpPr/>
      </dsp:nvSpPr>
      <dsp:spPr>
        <a:xfrm>
          <a:off x="1500591" y="326981"/>
          <a:ext cx="2183660" cy="2183660"/>
        </a:xfrm>
        <a:prstGeom prst="blockArc">
          <a:avLst>
            <a:gd name="adj1" fmla="val 1800000"/>
            <a:gd name="adj2" fmla="val 90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21B02B-A2FA-0B41-8AF1-7CB6A6AA167D}">
      <dsp:nvSpPr>
        <dsp:cNvPr id="0" name=""/>
        <dsp:cNvSpPr/>
      </dsp:nvSpPr>
      <dsp:spPr>
        <a:xfrm>
          <a:off x="1500591" y="326981"/>
          <a:ext cx="2183660" cy="2183660"/>
        </a:xfrm>
        <a:prstGeom prst="blockArc">
          <a:avLst>
            <a:gd name="adj1" fmla="val 16200000"/>
            <a:gd name="adj2" fmla="val 18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AB265C-11D8-A94A-8C45-2EBF32782ABE}">
      <dsp:nvSpPr>
        <dsp:cNvPr id="0" name=""/>
        <dsp:cNvSpPr/>
      </dsp:nvSpPr>
      <dsp:spPr>
        <a:xfrm>
          <a:off x="2089886" y="916276"/>
          <a:ext cx="1005069" cy="100506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WOUND HEALING</a:t>
          </a:r>
        </a:p>
      </dsp:txBody>
      <dsp:txXfrm>
        <a:off x="2237075" y="1063465"/>
        <a:ext cx="710691" cy="710691"/>
      </dsp:txXfrm>
    </dsp:sp>
    <dsp:sp modelId="{6190DB32-B787-7D4F-8564-84CBBD9B9805}">
      <dsp:nvSpPr>
        <dsp:cNvPr id="0" name=""/>
        <dsp:cNvSpPr/>
      </dsp:nvSpPr>
      <dsp:spPr>
        <a:xfrm>
          <a:off x="2240647" y="534"/>
          <a:ext cx="703548" cy="70354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Wound factors</a:t>
          </a:r>
        </a:p>
      </dsp:txBody>
      <dsp:txXfrm>
        <a:off x="2343679" y="103566"/>
        <a:ext cx="497484" cy="497484"/>
      </dsp:txXfrm>
    </dsp:sp>
    <dsp:sp modelId="{D9CA3C52-5268-F047-B935-30B82FD40BAC}">
      <dsp:nvSpPr>
        <dsp:cNvPr id="0" name=""/>
        <dsp:cNvSpPr/>
      </dsp:nvSpPr>
      <dsp:spPr>
        <a:xfrm>
          <a:off x="3164265" y="1600288"/>
          <a:ext cx="703548" cy="70354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Patient factors</a:t>
          </a:r>
        </a:p>
      </dsp:txBody>
      <dsp:txXfrm>
        <a:off x="3267297" y="1703320"/>
        <a:ext cx="497484" cy="497484"/>
      </dsp:txXfrm>
    </dsp:sp>
    <dsp:sp modelId="{2EC4409F-3273-F546-87A6-8D52E8DF65CD}">
      <dsp:nvSpPr>
        <dsp:cNvPr id="0" name=""/>
        <dsp:cNvSpPr/>
      </dsp:nvSpPr>
      <dsp:spPr>
        <a:xfrm>
          <a:off x="1317028" y="1600288"/>
          <a:ext cx="703548" cy="70354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Education factors</a:t>
          </a:r>
        </a:p>
      </dsp:txBody>
      <dsp:txXfrm>
        <a:off x="1420060" y="1703320"/>
        <a:ext cx="497484" cy="497484"/>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8/6/22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hetis.vn/gac-alginate-la-gi-duoc-su-dung-vao-muc-dich-nao/"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Snyder D, Sullivan N, Margolis D, et al. Skin Substitutes for Treating</a:t>
            </a:r>
          </a:p>
          <a:p>
            <a:endParaRPr lang="en-US" dirty="0"/>
          </a:p>
          <a:p>
            <a:r>
              <a:rPr lang="en-US" dirty="0"/>
              <a:t>Chronic Wounds [Internet]. Agency for Healthcare Research and 168 ERIKSSON ET </a:t>
            </a:r>
            <a:r>
              <a:rPr lang="en-US" dirty="0" err="1"/>
              <a:t>AL.Quality</a:t>
            </a:r>
            <a:r>
              <a:rPr lang="en-US" dirty="0"/>
              <a:t> (US); 2020. https://</a:t>
            </a:r>
            <a:r>
              <a:rPr lang="en-US" dirty="0" err="1"/>
              <a:t>www.ncbi.nlm.nih.gov</a:t>
            </a:r>
            <a:r>
              <a:rPr lang="en-US" dirty="0"/>
              <a:t>/books/ NBK554220/</a:t>
            </a:r>
            <a:endParaRPr lang="en-VN" dirty="0"/>
          </a:p>
        </p:txBody>
      </p:sp>
      <p:sp>
        <p:nvSpPr>
          <p:cNvPr id="4" name="Slide Number Placeholder 3"/>
          <p:cNvSpPr>
            <a:spLocks noGrp="1"/>
          </p:cNvSpPr>
          <p:nvPr>
            <p:ph type="sldNum" sz="quarter" idx="5"/>
          </p:nvPr>
        </p:nvSpPr>
        <p:spPr/>
        <p:txBody>
          <a:bodyPr/>
          <a:lstStyle/>
          <a:p>
            <a:fld id="{AF533E96-F078-4B3D-A8F4-F1AF21EBC357}" type="slidenum">
              <a:rPr lang="en-US" smtClean="0"/>
              <a:t>3</a:t>
            </a:fld>
            <a:endParaRPr lang="en-US"/>
          </a:p>
        </p:txBody>
      </p:sp>
    </p:spTree>
    <p:extLst>
      <p:ext uri="{BB962C8B-B14F-4D97-AF65-F5344CB8AC3E}">
        <p14:creationId xmlns:p14="http://schemas.microsoft.com/office/powerpoint/2010/main" val="1557534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the United States Food and Drug Administration </a:t>
            </a:r>
          </a:p>
          <a:p>
            <a:r>
              <a:rPr lang="en-US" sz="1200" dirty="0">
                <a:latin typeface="Arial" panose="020B0604020202020204" pitchFamily="34" charset="0"/>
                <a:cs typeface="Arial" panose="020B0604020202020204" pitchFamily="34" charset="0"/>
              </a:rPr>
              <a:t>minimum inhibitory concentration (MIC). </a:t>
            </a:r>
          </a:p>
          <a:p>
            <a:r>
              <a:rPr lang="vi-VN" sz="1200" b="1" i="0" u="none" strike="noStrike" kern="1200" dirty="0">
                <a:solidFill>
                  <a:schemeClr val="tx1"/>
                </a:solidFill>
                <a:effectLst/>
                <a:latin typeface="+mn-lt"/>
                <a:ea typeface="+mn-ea"/>
                <a:cs typeface="+mn-cs"/>
              </a:rPr>
              <a:t>Minocycline</a:t>
            </a:r>
            <a:r>
              <a:rPr lang="vi-VN" sz="1200" b="0" i="0" u="none" strike="noStrike" kern="1200" dirty="0">
                <a:solidFill>
                  <a:schemeClr val="tx1"/>
                </a:solidFill>
                <a:effectLst/>
                <a:latin typeface="+mn-lt"/>
                <a:ea typeface="+mn-ea"/>
                <a:cs typeface="+mn-cs"/>
              </a:rPr>
              <a:t> được sử dụng để điều trị nhiều loại bệnh nhiễm trùng khác nhau, bao gồm mụn trứng cá. Thuốc này thuộc nhóm thuốc kháng sinh tetracycline,</a:t>
            </a:r>
          </a:p>
          <a:p>
            <a:r>
              <a:rPr lang="en-US" sz="1200" b="1" i="0" u="none" strike="noStrike" kern="1200" dirty="0">
                <a:solidFill>
                  <a:schemeClr val="tx1"/>
                </a:solidFill>
                <a:effectLst/>
                <a:latin typeface="+mn-lt"/>
                <a:ea typeface="+mn-ea"/>
                <a:cs typeface="+mn-cs"/>
              </a:rPr>
              <a:t>Gentamicin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là</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một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kháng</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sinh</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thuộc</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nhóm</a:t>
            </a:r>
            <a:r>
              <a:rPr lang="en-US" sz="1200" b="0" i="0" u="none" strike="noStrike" kern="1200" dirty="0">
                <a:solidFill>
                  <a:schemeClr val="tx1"/>
                </a:solidFill>
                <a:effectLst/>
                <a:latin typeface="+mn-lt"/>
                <a:ea typeface="+mn-ea"/>
                <a:cs typeface="+mn-cs"/>
              </a:rPr>
              <a:t> aminoglycoside </a:t>
            </a:r>
            <a:endParaRPr lang="en-VN" dirty="0"/>
          </a:p>
        </p:txBody>
      </p:sp>
      <p:sp>
        <p:nvSpPr>
          <p:cNvPr id="4" name="Slide Number Placeholder 3"/>
          <p:cNvSpPr>
            <a:spLocks noGrp="1"/>
          </p:cNvSpPr>
          <p:nvPr>
            <p:ph type="sldNum" sz="quarter" idx="5"/>
          </p:nvPr>
        </p:nvSpPr>
        <p:spPr/>
        <p:txBody>
          <a:bodyPr/>
          <a:lstStyle/>
          <a:p>
            <a:fld id="{AF533E96-F078-4B3D-A8F4-F1AF21EBC357}" type="slidenum">
              <a:rPr lang="en-US" smtClean="0"/>
              <a:t>24</a:t>
            </a:fld>
            <a:endParaRPr lang="en-US"/>
          </a:p>
        </p:txBody>
      </p:sp>
    </p:spTree>
    <p:extLst>
      <p:ext uri="{BB962C8B-B14F-4D97-AF65-F5344CB8AC3E}">
        <p14:creationId xmlns:p14="http://schemas.microsoft.com/office/powerpoint/2010/main" val="40502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treating agents </a:t>
            </a:r>
            <a:r>
              <a:rPr lang="en-US" dirty="0">
                <a:latin typeface="Arial" panose="020B0604020202020204" pitchFamily="34" charset="0"/>
                <a:cs typeface="Arial" panose="020B0604020202020204" pitchFamily="34" charset="0"/>
              </a:rPr>
              <a:t>and </a:t>
            </a:r>
            <a:r>
              <a:rPr lang="en-US" sz="1200" dirty="0">
                <a:latin typeface="Arial" panose="020B0604020202020204" pitchFamily="34" charset="0"/>
                <a:cs typeface="Arial" panose="020B0604020202020204" pitchFamily="34" charset="0"/>
              </a:rPr>
              <a:t> the biofilm regrows.</a:t>
            </a:r>
            <a:endParaRPr lang="en-VN" dirty="0"/>
          </a:p>
          <a:p>
            <a:endParaRPr lang="en-VN" dirty="0"/>
          </a:p>
        </p:txBody>
      </p:sp>
      <p:sp>
        <p:nvSpPr>
          <p:cNvPr id="4" name="Slide Number Placeholder 3"/>
          <p:cNvSpPr>
            <a:spLocks noGrp="1"/>
          </p:cNvSpPr>
          <p:nvPr>
            <p:ph type="sldNum" sz="quarter" idx="5"/>
          </p:nvPr>
        </p:nvSpPr>
        <p:spPr/>
        <p:txBody>
          <a:bodyPr/>
          <a:lstStyle/>
          <a:p>
            <a:fld id="{AF533E96-F078-4B3D-A8F4-F1AF21EBC357}" type="slidenum">
              <a:rPr lang="en-US" smtClean="0"/>
              <a:t>25</a:t>
            </a:fld>
            <a:endParaRPr lang="en-US"/>
          </a:p>
        </p:txBody>
      </p:sp>
    </p:spTree>
    <p:extLst>
      <p:ext uri="{BB962C8B-B14F-4D97-AF65-F5344CB8AC3E}">
        <p14:creationId xmlns:p14="http://schemas.microsoft.com/office/powerpoint/2010/main" val="2392190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Các chức năng chính:</a:t>
            </a:r>
          </a:p>
          <a:p>
            <a:r>
              <a:rPr lang="vi-VN" dirty="0"/>
              <a:t>Sự bảo vệ</a:t>
            </a:r>
          </a:p>
          <a:p>
            <a:r>
              <a:rPr lang="vi-VN" dirty="0"/>
              <a:t>quản lý dịch tiết / độ ẩm</a:t>
            </a:r>
          </a:p>
          <a:p>
            <a:r>
              <a:rPr lang="vi-VN" dirty="0"/>
              <a:t>giảm đau</a:t>
            </a:r>
          </a:p>
          <a:p>
            <a:r>
              <a:rPr lang="vi-VN" dirty="0"/>
              <a:t>tính thẩm mỹ</a:t>
            </a:r>
          </a:p>
          <a:p>
            <a:r>
              <a:rPr lang="vi-VN" dirty="0"/>
              <a:t>Nén</a:t>
            </a:r>
          </a:p>
          <a:p>
            <a:r>
              <a:rPr lang="vi-VN" dirty="0"/>
              <a:t>Giảm tải</a:t>
            </a:r>
          </a:p>
          <a:p>
            <a:r>
              <a:rPr lang="vi-VN" dirty="0"/>
              <a:t>Cố định</a:t>
            </a:r>
          </a:p>
          <a:p>
            <a:r>
              <a:rPr lang="vi-VN" dirty="0"/>
              <a:t>Trị liệu vết thương bằng áp lực âm (NPWT).</a:t>
            </a:r>
            <a:endParaRPr lang="en-VN" dirty="0"/>
          </a:p>
        </p:txBody>
      </p:sp>
      <p:sp>
        <p:nvSpPr>
          <p:cNvPr id="4" name="Slide Number Placeholder 3"/>
          <p:cNvSpPr>
            <a:spLocks noGrp="1"/>
          </p:cNvSpPr>
          <p:nvPr>
            <p:ph type="sldNum" sz="quarter" idx="5"/>
          </p:nvPr>
        </p:nvSpPr>
        <p:spPr/>
        <p:txBody>
          <a:bodyPr/>
          <a:lstStyle/>
          <a:p>
            <a:fld id="{AF533E96-F078-4B3D-A8F4-F1AF21EBC357}" type="slidenum">
              <a:rPr lang="en-US" smtClean="0"/>
              <a:t>26</a:t>
            </a:fld>
            <a:endParaRPr lang="en-US"/>
          </a:p>
        </p:txBody>
      </p:sp>
    </p:spTree>
    <p:extLst>
      <p:ext uri="{BB962C8B-B14F-4D97-AF65-F5344CB8AC3E}">
        <p14:creationId xmlns:p14="http://schemas.microsoft.com/office/powerpoint/2010/main" val="1222047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polyhexamethylene</a:t>
            </a:r>
            <a:r>
              <a:rPr lang="en-US" dirty="0"/>
              <a:t> biguanide: </a:t>
            </a:r>
            <a:r>
              <a:rPr lang="en-US" dirty="0" err="1"/>
              <a:t>protosan</a:t>
            </a:r>
            <a:endParaRPr lang="en-US" dirty="0"/>
          </a:p>
          <a:p>
            <a:r>
              <a:rPr lang="en-VN" dirty="0"/>
              <a:t>﻿Schematic representation of decision-making for dressing selection. </a:t>
            </a:r>
          </a:p>
          <a:p>
            <a:r>
              <a:rPr lang="en-VN" dirty="0"/>
              <a:t>DACC, dialkylcarbamoyl chloride; </a:t>
            </a:r>
          </a:p>
          <a:p>
            <a:r>
              <a:rPr lang="en-VN" dirty="0"/>
              <a:t>PHMB, polyhexamethylene biguanide</a:t>
            </a:r>
          </a:p>
          <a:p>
            <a:endParaRPr lang="en-VN" dirty="0"/>
          </a:p>
        </p:txBody>
      </p:sp>
      <p:sp>
        <p:nvSpPr>
          <p:cNvPr id="4" name="Slide Number Placeholder 3"/>
          <p:cNvSpPr>
            <a:spLocks noGrp="1"/>
          </p:cNvSpPr>
          <p:nvPr>
            <p:ph type="sldNum" sz="quarter" idx="5"/>
          </p:nvPr>
        </p:nvSpPr>
        <p:spPr/>
        <p:txBody>
          <a:bodyPr/>
          <a:lstStyle/>
          <a:p>
            <a:fld id="{AF533E96-F078-4B3D-A8F4-F1AF21EBC357}" type="slidenum">
              <a:rPr lang="en-US" smtClean="0"/>
              <a:t>27</a:t>
            </a:fld>
            <a:endParaRPr lang="en-US"/>
          </a:p>
        </p:txBody>
      </p:sp>
    </p:spTree>
    <p:extLst>
      <p:ext uri="{BB962C8B-B14F-4D97-AF65-F5344CB8AC3E}">
        <p14:creationId xmlns:p14="http://schemas.microsoft.com/office/powerpoint/2010/main" val="1558813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AF533E96-F078-4B3D-A8F4-F1AF21EBC357}" type="slidenum">
              <a:rPr lang="en-US" smtClean="0"/>
              <a:t>29</a:t>
            </a:fld>
            <a:endParaRPr lang="en-US"/>
          </a:p>
        </p:txBody>
      </p:sp>
    </p:spTree>
    <p:extLst>
      <p:ext uri="{BB962C8B-B14F-4D97-AF65-F5344CB8AC3E}">
        <p14:creationId xmlns:p14="http://schemas.microsoft.com/office/powerpoint/2010/main" val="819283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concept of using enriched oxygen</a:t>
            </a:r>
          </a:p>
          <a:p>
            <a:endParaRPr lang="en-US" dirty="0"/>
          </a:p>
          <a:p>
            <a:r>
              <a:rPr lang="en-US" dirty="0"/>
              <a:t>in a </a:t>
            </a:r>
            <a:r>
              <a:rPr lang="en-US" dirty="0" err="1"/>
              <a:t>pressurised</a:t>
            </a:r>
            <a:r>
              <a:rPr lang="en-US" dirty="0"/>
              <a:t> environment is relatively ancient from a medical perspective, having been initially described in the late 17th century.83,84</a:t>
            </a:r>
          </a:p>
          <a:p>
            <a:endParaRPr lang="en-US" dirty="0"/>
          </a:p>
          <a:p>
            <a:r>
              <a:rPr lang="en-US" dirty="0"/>
              <a:t>However, the widespread usage of HBOT did not occur until the mid-</a:t>
            </a:r>
          </a:p>
          <a:p>
            <a:endParaRPr lang="en-US" dirty="0"/>
          </a:p>
          <a:p>
            <a:r>
              <a:rPr lang="en-US" dirty="0"/>
              <a:t>20th century when it was </a:t>
            </a:r>
            <a:r>
              <a:rPr lang="en-US" dirty="0" err="1"/>
              <a:t>popularised</a:t>
            </a:r>
            <a:r>
              <a:rPr lang="en-US" dirty="0"/>
              <a:t> for a variety of medical conditions including cardiac surgery, necrotizing infections and chronic</a:t>
            </a:r>
          </a:p>
          <a:p>
            <a:endParaRPr lang="en-US" dirty="0"/>
          </a:p>
          <a:p>
            <a:r>
              <a:rPr lang="en-US" dirty="0"/>
              <a:t>wounds.</a:t>
            </a:r>
            <a:endParaRPr lang="en-VN" dirty="0"/>
          </a:p>
        </p:txBody>
      </p:sp>
      <p:sp>
        <p:nvSpPr>
          <p:cNvPr id="4" name="Slide Number Placeholder 3"/>
          <p:cNvSpPr>
            <a:spLocks noGrp="1"/>
          </p:cNvSpPr>
          <p:nvPr>
            <p:ph type="sldNum" sz="quarter" idx="5"/>
          </p:nvPr>
        </p:nvSpPr>
        <p:spPr/>
        <p:txBody>
          <a:bodyPr/>
          <a:lstStyle/>
          <a:p>
            <a:fld id="{AF533E96-F078-4B3D-A8F4-F1AF21EBC357}" type="slidenum">
              <a:rPr lang="en-US" smtClean="0"/>
              <a:t>32</a:t>
            </a:fld>
            <a:endParaRPr lang="en-US"/>
          </a:p>
        </p:txBody>
      </p:sp>
    </p:spTree>
    <p:extLst>
      <p:ext uri="{BB962C8B-B14F-4D97-AF65-F5344CB8AC3E}">
        <p14:creationId xmlns:p14="http://schemas.microsoft.com/office/powerpoint/2010/main" val="1745412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Snyder D, Sullivan N, Margolis D, et al. Skin Substitutes for Treating Chronic Wounds [Internet]. Agency for Healthcare Research and 168 ERIKSSON ET </a:t>
            </a:r>
            <a:r>
              <a:rPr lang="en-US" dirty="0" err="1"/>
              <a:t>AL.Quality</a:t>
            </a:r>
            <a:r>
              <a:rPr lang="en-US" dirty="0"/>
              <a:t> (US); 2020. https://</a:t>
            </a:r>
            <a:r>
              <a:rPr lang="en-US" dirty="0" err="1"/>
              <a:t>www.ncbi.nlm.nih.gov</a:t>
            </a:r>
            <a:r>
              <a:rPr lang="en-US" dirty="0"/>
              <a:t>/books/ NBK554220/</a:t>
            </a:r>
          </a:p>
          <a:p>
            <a:r>
              <a:rPr lang="en-US" dirty="0"/>
              <a:t>﻿9. Sheehan P, Jones P, Caselli A, </a:t>
            </a:r>
            <a:r>
              <a:rPr lang="en-US" dirty="0" err="1"/>
              <a:t>Giurini</a:t>
            </a:r>
            <a:r>
              <a:rPr lang="en-US" dirty="0"/>
              <a:t> JM, </a:t>
            </a:r>
            <a:r>
              <a:rPr lang="en-US" dirty="0" err="1"/>
              <a:t>Veves</a:t>
            </a:r>
            <a:r>
              <a:rPr lang="en-US" dirty="0"/>
              <a:t> A. Percent change in wound area of diabetic foot ulcers over a 4-week period is a robust predictor of complete healing in a 12-week prospective trial. Diabetes Care. 2003;26(6):1879-1882.</a:t>
            </a:r>
          </a:p>
          <a:p>
            <a:endParaRPr lang="en-US" dirty="0"/>
          </a:p>
          <a:p>
            <a:r>
              <a:rPr lang="en-US" dirty="0"/>
              <a:t>10. Kantor J, Margolis DJ. A </a:t>
            </a:r>
            <a:r>
              <a:rPr lang="en-US" dirty="0" err="1"/>
              <a:t>multicentre</a:t>
            </a:r>
            <a:r>
              <a:rPr lang="en-US" dirty="0"/>
              <a:t> study of percentage change in venous leg ulcer area as a prognostic index of healing at 24 weeks. Br J Dermatol. 2000;142(5):960-964</a:t>
            </a:r>
            <a:endParaRPr lang="en-VN" dirty="0"/>
          </a:p>
        </p:txBody>
      </p:sp>
      <p:sp>
        <p:nvSpPr>
          <p:cNvPr id="4" name="Slide Number Placeholder 3"/>
          <p:cNvSpPr>
            <a:spLocks noGrp="1"/>
          </p:cNvSpPr>
          <p:nvPr>
            <p:ph type="sldNum" sz="quarter" idx="5"/>
          </p:nvPr>
        </p:nvSpPr>
        <p:spPr/>
        <p:txBody>
          <a:bodyPr/>
          <a:lstStyle/>
          <a:p>
            <a:fld id="{AF533E96-F078-4B3D-A8F4-F1AF21EBC357}" type="slidenum">
              <a:rPr lang="en-US" smtClean="0"/>
              <a:t>5</a:t>
            </a:fld>
            <a:endParaRPr lang="en-US"/>
          </a:p>
        </p:txBody>
      </p:sp>
    </p:spTree>
    <p:extLst>
      <p:ext uri="{BB962C8B-B14F-4D97-AF65-F5344CB8AC3E}">
        <p14:creationId xmlns:p14="http://schemas.microsoft.com/office/powerpoint/2010/main" val="4125004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﻿Systemic\ illness most relevant to wound healing is diabetes mellitus</a:t>
            </a:r>
          </a:p>
          <a:p>
            <a:r>
              <a:rPr lang="en-US" dirty="0"/>
              <a:t>﻿Malnutrition is another systemic setting for impaired wound healing, and occurs when the body is deprived of vitamins, minerals</a:t>
            </a:r>
          </a:p>
          <a:p>
            <a:r>
              <a:rPr lang="en-US" dirty="0"/>
              <a:t> and other nutrients it needs to maintain healthy tissue and organ functions.13 It occurs in both undernourished and over-nourished individuals. Normal collagen synthesis, required for new extracellular</a:t>
            </a:r>
          </a:p>
          <a:p>
            <a:r>
              <a:rPr lang="en-US" dirty="0"/>
              <a:t>matrix formation, as an example, requires adequate protein intake,</a:t>
            </a:r>
          </a:p>
          <a:p>
            <a:r>
              <a:rPr lang="en-US" dirty="0"/>
              <a:t>cofactors such as Vitamins A and C, and zinc.14 We diagnose protein</a:t>
            </a:r>
          </a:p>
          <a:p>
            <a:endParaRPr lang="en-US" dirty="0"/>
          </a:p>
          <a:p>
            <a:r>
              <a:rPr lang="en-US" dirty="0" err="1"/>
              <a:t>Giảm</a:t>
            </a:r>
            <a:r>
              <a:rPr lang="en-US" dirty="0"/>
              <a:t> </a:t>
            </a:r>
            <a:r>
              <a:rPr lang="en-US" dirty="0" err="1"/>
              <a:t>động</a:t>
            </a:r>
            <a:r>
              <a:rPr lang="en-US" dirty="0"/>
              <a:t> </a:t>
            </a:r>
            <a:r>
              <a:rPr lang="en-US" dirty="0" err="1"/>
              <a:t>lực</a:t>
            </a:r>
            <a:endParaRPr lang="en-US" dirty="0"/>
          </a:p>
          <a:p>
            <a:r>
              <a:rPr lang="en-US" dirty="0" err="1"/>
              <a:t>Cách</a:t>
            </a:r>
            <a:r>
              <a:rPr lang="en-US" dirty="0"/>
              <a:t> </a:t>
            </a:r>
            <a:r>
              <a:rPr lang="en-US" dirty="0" err="1"/>
              <a:t>ly</a:t>
            </a:r>
            <a:r>
              <a:rPr lang="en-US" dirty="0"/>
              <a:t> </a:t>
            </a:r>
            <a:r>
              <a:rPr lang="en-US" dirty="0" err="1"/>
              <a:t>xã</a:t>
            </a:r>
            <a:r>
              <a:rPr lang="en-US" dirty="0"/>
              <a:t> </a:t>
            </a:r>
            <a:r>
              <a:rPr lang="en-US" dirty="0" err="1"/>
              <a:t>hội</a:t>
            </a:r>
            <a:endParaRPr lang="en-US" dirty="0"/>
          </a:p>
          <a:p>
            <a:r>
              <a:rPr lang="en-US" dirty="0" err="1"/>
              <a:t>Thiếu</a:t>
            </a:r>
            <a:r>
              <a:rPr lang="en-US" dirty="0"/>
              <a:t> </a:t>
            </a:r>
            <a:r>
              <a:rPr lang="en-US" dirty="0" err="1"/>
              <a:t>giáo</a:t>
            </a:r>
            <a:r>
              <a:rPr lang="en-US" dirty="0"/>
              <a:t> </a:t>
            </a:r>
            <a:r>
              <a:rPr lang="en-US" dirty="0" err="1"/>
              <a:t>dục</a:t>
            </a:r>
            <a:r>
              <a:rPr lang="en-US" dirty="0"/>
              <a:t> / </a:t>
            </a:r>
            <a:r>
              <a:rPr lang="en-US" dirty="0" err="1"/>
              <a:t>hỗ</a:t>
            </a:r>
            <a:r>
              <a:rPr lang="en-US" dirty="0"/>
              <a:t> </a:t>
            </a:r>
            <a:r>
              <a:rPr lang="en-US" dirty="0" err="1"/>
              <a:t>trợ</a:t>
            </a:r>
            <a:endParaRPr lang="en-US" dirty="0"/>
          </a:p>
          <a:p>
            <a:r>
              <a:rPr lang="en-US" dirty="0" err="1"/>
              <a:t>Tuân</a:t>
            </a:r>
            <a:r>
              <a:rPr lang="en-US" dirty="0"/>
              <a:t> </a:t>
            </a:r>
            <a:r>
              <a:rPr lang="en-US" dirty="0" err="1"/>
              <a:t>thủ</a:t>
            </a:r>
            <a:r>
              <a:rPr lang="en-US" dirty="0"/>
              <a:t> </a:t>
            </a:r>
            <a:r>
              <a:rPr lang="en-US" dirty="0" err="1"/>
              <a:t>kém</a:t>
            </a:r>
            <a:endParaRPr lang="en-US" dirty="0"/>
          </a:p>
          <a:p>
            <a:r>
              <a:rPr lang="en-US" dirty="0" err="1"/>
              <a:t>Không</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tự</a:t>
            </a:r>
            <a:r>
              <a:rPr lang="en-US" dirty="0"/>
              <a:t> </a:t>
            </a:r>
            <a:r>
              <a:rPr lang="en-US" dirty="0" err="1"/>
              <a:t>chăm</a:t>
            </a:r>
            <a:r>
              <a:rPr lang="en-US" dirty="0"/>
              <a:t> </a:t>
            </a:r>
            <a:r>
              <a:rPr lang="en-US" dirty="0" err="1"/>
              <a:t>sóc</a:t>
            </a:r>
            <a:endParaRPr lang="en-US" dirty="0"/>
          </a:p>
          <a:p>
            <a:r>
              <a:rPr lang="en-US" dirty="0"/>
              <a:t>synthetic function in a patient by measuring serum albumin, </a:t>
            </a:r>
            <a:r>
              <a:rPr lang="en-US" dirty="0" err="1"/>
              <a:t>retinolbinding</a:t>
            </a:r>
            <a:r>
              <a:rPr lang="en-US" dirty="0"/>
              <a:t> protein, prealbumin, transferrin, creatinine and blood urea nitrogen. </a:t>
            </a:r>
          </a:p>
          <a:p>
            <a:r>
              <a:rPr lang="en-US" dirty="0"/>
              <a:t>﻿Connective tissue diseases include diagnoses such as rheumatoid</a:t>
            </a:r>
          </a:p>
          <a:p>
            <a:endParaRPr lang="en-US" dirty="0"/>
          </a:p>
          <a:p>
            <a:r>
              <a:rPr lang="en-US" dirty="0"/>
              <a:t>arthritis, scleroderma, lupus, polyangiitis and more</a:t>
            </a:r>
            <a:endParaRPr lang="en-VN" dirty="0"/>
          </a:p>
        </p:txBody>
      </p:sp>
      <p:sp>
        <p:nvSpPr>
          <p:cNvPr id="4" name="Slide Number Placeholder 3"/>
          <p:cNvSpPr>
            <a:spLocks noGrp="1"/>
          </p:cNvSpPr>
          <p:nvPr>
            <p:ph type="sldNum" sz="quarter" idx="5"/>
          </p:nvPr>
        </p:nvSpPr>
        <p:spPr/>
        <p:txBody>
          <a:bodyPr/>
          <a:lstStyle/>
          <a:p>
            <a:fld id="{AF533E96-F078-4B3D-A8F4-F1AF21EBC357}" type="slidenum">
              <a:rPr lang="en-US" smtClean="0"/>
              <a:t>6</a:t>
            </a:fld>
            <a:endParaRPr lang="en-US"/>
          </a:p>
        </p:txBody>
      </p:sp>
    </p:spTree>
    <p:extLst>
      <p:ext uri="{BB962C8B-B14F-4D97-AF65-F5344CB8AC3E}">
        <p14:creationId xmlns:p14="http://schemas.microsoft.com/office/powerpoint/2010/main" val="2425156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Cải thiện việc ra quyết định lâm sàng</a:t>
            </a:r>
          </a:p>
          <a:p>
            <a:r>
              <a:rPr lang="vi-VN" dirty="0"/>
              <a:t>Làm cho các kết quả lâm sàng dễ đạt được hơn</a:t>
            </a:r>
          </a:p>
          <a:p>
            <a:r>
              <a:rPr lang="vi-VN" dirty="0"/>
              <a:t>Cải thiện hiệu quả chi phí</a:t>
            </a:r>
          </a:p>
          <a:p>
            <a:r>
              <a:rPr lang="vi-VN" dirty="0"/>
              <a:t>Xác định những mong đợi của bệnh nhân</a:t>
            </a:r>
          </a:p>
          <a:p>
            <a:r>
              <a:rPr lang="vi-VN" dirty="0"/>
              <a:t>Tạo điều kiện giao tiếp tốt hơn</a:t>
            </a:r>
            <a:endParaRPr lang="en-VN" dirty="0"/>
          </a:p>
        </p:txBody>
      </p:sp>
      <p:sp>
        <p:nvSpPr>
          <p:cNvPr id="4" name="Slide Number Placeholder 3"/>
          <p:cNvSpPr>
            <a:spLocks noGrp="1"/>
          </p:cNvSpPr>
          <p:nvPr>
            <p:ph type="sldNum" sz="quarter" idx="5"/>
          </p:nvPr>
        </p:nvSpPr>
        <p:spPr/>
        <p:txBody>
          <a:bodyPr/>
          <a:lstStyle/>
          <a:p>
            <a:fld id="{AF533E96-F078-4B3D-A8F4-F1AF21EBC357}" type="slidenum">
              <a:rPr lang="en-US" smtClean="0"/>
              <a:t>8</a:t>
            </a:fld>
            <a:endParaRPr lang="en-US"/>
          </a:p>
        </p:txBody>
      </p:sp>
    </p:spTree>
    <p:extLst>
      <p:ext uri="{BB962C8B-B14F-4D97-AF65-F5344CB8AC3E}">
        <p14:creationId xmlns:p14="http://schemas.microsoft.com/office/powerpoint/2010/main" val="711057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r>
              <a:rPr lang="en-VN" dirty="0"/>
              <a:t>xcoriation: lot da</a:t>
            </a:r>
          </a:p>
          <a:p>
            <a:r>
              <a:rPr lang="en-US" dirty="0"/>
              <a:t>M</a:t>
            </a:r>
            <a:r>
              <a:rPr lang="en-VN" dirty="0"/>
              <a:t>aceration: mem nhun</a:t>
            </a:r>
          </a:p>
          <a:p>
            <a:r>
              <a:rPr lang="en-VN" dirty="0"/>
              <a:t>Callus: chai</a:t>
            </a:r>
          </a:p>
          <a:p>
            <a:r>
              <a:rPr lang="en-US" dirty="0"/>
              <a:t>U</a:t>
            </a:r>
            <a:r>
              <a:rPr lang="en-VN" dirty="0"/>
              <a:t>ndermining; hoai tu</a:t>
            </a:r>
          </a:p>
        </p:txBody>
      </p:sp>
      <p:sp>
        <p:nvSpPr>
          <p:cNvPr id="4" name="Slide Number Placeholder 3"/>
          <p:cNvSpPr>
            <a:spLocks noGrp="1"/>
          </p:cNvSpPr>
          <p:nvPr>
            <p:ph type="sldNum" sz="quarter" idx="5"/>
          </p:nvPr>
        </p:nvSpPr>
        <p:spPr/>
        <p:txBody>
          <a:bodyPr/>
          <a:lstStyle/>
          <a:p>
            <a:fld id="{AF533E96-F078-4B3D-A8F4-F1AF21EBC357}" type="slidenum">
              <a:rPr lang="en-US" smtClean="0"/>
              <a:t>12</a:t>
            </a:fld>
            <a:endParaRPr lang="en-US"/>
          </a:p>
        </p:txBody>
      </p:sp>
    </p:spTree>
    <p:extLst>
      <p:ext uri="{BB962C8B-B14F-4D97-AF65-F5344CB8AC3E}">
        <p14:creationId xmlns:p14="http://schemas.microsoft.com/office/powerpoint/2010/main" val="530997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Osmotic: tham thau</a:t>
            </a:r>
          </a:p>
          <a:p>
            <a:r>
              <a:rPr lang="en-VN" dirty="0"/>
              <a:t>Deslough: boc gia mac</a:t>
            </a:r>
          </a:p>
          <a:p>
            <a:r>
              <a:rPr lang="en-US" sz="1200" b="1" i="0" u="none" strike="noStrike" kern="1200" dirty="0">
                <a:solidFill>
                  <a:schemeClr val="tx1"/>
                </a:solidFill>
                <a:effectLst/>
                <a:latin typeface="+mn-lt"/>
                <a:ea typeface="+mn-ea"/>
                <a:cs typeface="+mn-cs"/>
              </a:rPr>
              <a:t>Hydrogel </a:t>
            </a:r>
            <a:r>
              <a:rPr lang="en-US" sz="1200" b="1" i="0" u="none" strike="noStrike" kern="1200" dirty="0" err="1">
                <a:solidFill>
                  <a:schemeClr val="tx1"/>
                </a:solidFill>
                <a:effectLst/>
                <a:latin typeface="+mn-lt"/>
                <a:ea typeface="+mn-ea"/>
                <a:cs typeface="+mn-cs"/>
              </a:rPr>
              <a:t>là</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một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loại</a:t>
            </a:r>
            <a:r>
              <a:rPr lang="en-US" sz="1200" b="0" i="0" u="none" strike="noStrike" kern="1200" dirty="0">
                <a:solidFill>
                  <a:schemeClr val="tx1"/>
                </a:solidFill>
                <a:effectLst/>
                <a:latin typeface="+mn-lt"/>
                <a:ea typeface="+mn-ea"/>
                <a:cs typeface="+mn-cs"/>
              </a:rPr>
              <a:t> polymer </a:t>
            </a:r>
            <a:r>
              <a:rPr lang="en-US" sz="1200" b="0" i="0" u="none" strike="noStrike" kern="1200" dirty="0" err="1">
                <a:solidFill>
                  <a:schemeClr val="tx1"/>
                </a:solidFill>
                <a:effectLst/>
                <a:latin typeface="+mn-lt"/>
                <a:ea typeface="+mn-ea"/>
                <a:cs typeface="+mn-cs"/>
              </a:rPr>
              <a:t>siêu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hấp</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thụ</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Cadexamer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thuong</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ket</a:t>
            </a:r>
            <a:r>
              <a:rPr lang="en-US" sz="1200" b="0" i="0" u="none" strike="noStrike" kern="1200" dirty="0">
                <a:solidFill>
                  <a:schemeClr val="tx1"/>
                </a:solidFill>
                <a:effectLst/>
                <a:latin typeface="+mn-lt"/>
                <a:ea typeface="+mn-ea"/>
                <a:cs typeface="+mn-cs"/>
              </a:rPr>
              <a:t> hop </a:t>
            </a:r>
            <a:r>
              <a:rPr lang="en-US" sz="1200" b="0" i="0" u="none" strike="noStrike" kern="1200" dirty="0" err="1">
                <a:solidFill>
                  <a:schemeClr val="tx1"/>
                </a:solidFill>
                <a:effectLst/>
                <a:latin typeface="+mn-lt"/>
                <a:ea typeface="+mn-ea"/>
                <a:cs typeface="+mn-cs"/>
              </a:rPr>
              <a:t>iod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haaps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thu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nuowc</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Debrisoft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mieng</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lau</a:t>
            </a:r>
            <a:r>
              <a:rPr lang="en-US" sz="1200" b="0" i="0" u="none" strike="noStrike" kern="1200" dirty="0">
                <a:solidFill>
                  <a:schemeClr val="tx1"/>
                </a:solidFill>
                <a:effectLst/>
                <a:latin typeface="+mn-lt"/>
                <a:ea typeface="+mn-ea"/>
                <a:cs typeface="+mn-cs"/>
              </a:rPr>
              <a:t> VT</a:t>
            </a:r>
          </a:p>
          <a:p>
            <a:r>
              <a:rPr lang="en-US" sz="1200" b="0" i="0" u="none" strike="noStrike" kern="1200" dirty="0">
                <a:solidFill>
                  <a:schemeClr val="tx1"/>
                </a:solidFill>
                <a:effectLst/>
                <a:latin typeface="+mn-lt"/>
                <a:ea typeface="+mn-ea"/>
                <a:cs typeface="+mn-cs"/>
              </a:rPr>
              <a:t>Hydrocolloid dressings are described as wafers, powders, or pastes composed of materials such as gelatin, pectin, and carboxymethyl-cellulose.</a:t>
            </a:r>
          </a:p>
          <a:p>
            <a:r>
              <a:rPr lang="en-US" sz="1200" b="0" i="0" u="none" strike="noStrike" kern="1200" dirty="0" err="1">
                <a:solidFill>
                  <a:schemeClr val="tx1"/>
                </a:solidFill>
                <a:effectLst/>
                <a:latin typeface="+mn-lt"/>
                <a:ea typeface="+mn-ea"/>
                <a:cs typeface="+mn-cs"/>
              </a:rPr>
              <a:t>Versajet:hydrosurgery</a:t>
            </a:r>
            <a:r>
              <a:rPr lang="en-US" sz="1200" b="0" i="0" u="none" strike="noStrike" kern="1200" dirty="0">
                <a:solidFill>
                  <a:schemeClr val="tx1"/>
                </a:solidFill>
                <a:effectLst/>
                <a:latin typeface="+mn-lt"/>
                <a:ea typeface="+mn-ea"/>
                <a:cs typeface="+mn-cs"/>
              </a:rPr>
              <a:t> system</a:t>
            </a:r>
          </a:p>
          <a:p>
            <a:r>
              <a:rPr lang="vi-VN" sz="1200" b="1" i="0" u="none" strike="noStrike" kern="1200" dirty="0">
                <a:solidFill>
                  <a:schemeClr val="tx1"/>
                </a:solidFill>
                <a:effectLst/>
                <a:latin typeface="+mn-lt"/>
                <a:ea typeface="+mn-ea"/>
                <a:cs typeface="+mn-cs"/>
                <a:hlinkClick r:id="rId3"/>
              </a:rPr>
              <a:t>Gạc Alginate</a:t>
            </a:r>
            <a:r>
              <a:rPr lang="vi-VN" sz="1200" b="0" i="0" u="none" strike="noStrike" kern="1200" dirty="0">
                <a:solidFill>
                  <a:schemeClr val="tx1"/>
                </a:solidFill>
                <a:effectLst/>
                <a:latin typeface="+mn-lt"/>
                <a:ea typeface="+mn-ea"/>
                <a:cs typeface="+mn-cs"/>
              </a:rPr>
              <a:t> được dùng để che phủ / lấp đầy cho nhiều vùng vết thương, với cả những vùng có nhiều vi khuẩn trú ngụ. Cấu tạo chính từ các sợi canxi – natri có xuất xứ từ rong biển có thể thấm hút lượng dịch từ vừa phải cho đến lớn đồng thời có thể kiểm soát tình trạng ch</a:t>
            </a:r>
            <a:endParaRPr lang="en-VN" dirty="0"/>
          </a:p>
          <a:p>
            <a:endParaRPr lang="en-VN" dirty="0"/>
          </a:p>
        </p:txBody>
      </p:sp>
      <p:sp>
        <p:nvSpPr>
          <p:cNvPr id="4" name="Slide Number Placeholder 3"/>
          <p:cNvSpPr>
            <a:spLocks noGrp="1"/>
          </p:cNvSpPr>
          <p:nvPr>
            <p:ph type="sldNum" sz="quarter" idx="5"/>
          </p:nvPr>
        </p:nvSpPr>
        <p:spPr/>
        <p:txBody>
          <a:bodyPr/>
          <a:lstStyle/>
          <a:p>
            <a:fld id="{AF533E96-F078-4B3D-A8F4-F1AF21EBC357}" type="slidenum">
              <a:rPr lang="en-US" smtClean="0"/>
              <a:t>14</a:t>
            </a:fld>
            <a:endParaRPr lang="en-US"/>
          </a:p>
        </p:txBody>
      </p:sp>
    </p:spTree>
    <p:extLst>
      <p:ext uri="{BB962C8B-B14F-4D97-AF65-F5344CB8AC3E}">
        <p14:creationId xmlns:p14="http://schemas.microsoft.com/office/powerpoint/2010/main" val="98363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ladder of debridement roughly parallels cost and efficacy as well, with wound beds being demonstrably cleaner and more vascular after surgical debridement. This will enhance surgical outcomes.28 But this may require in-patient </a:t>
            </a:r>
            <a:r>
              <a:rPr lang="en-US" dirty="0" err="1"/>
              <a:t>hospitalisation</a:t>
            </a:r>
            <a:r>
              <a:rPr lang="en-US" dirty="0"/>
              <a:t> and general </a:t>
            </a:r>
            <a:r>
              <a:rPr lang="en-US" dirty="0" err="1"/>
              <a:t>anaesthesia</a:t>
            </a:r>
            <a:r>
              <a:rPr lang="en-US" dirty="0"/>
              <a:t> and may be more expensive than outpatient visits. </a:t>
            </a:r>
            <a:endParaRPr lang="en-VN" dirty="0"/>
          </a:p>
        </p:txBody>
      </p:sp>
      <p:sp>
        <p:nvSpPr>
          <p:cNvPr id="4" name="Slide Number Placeholder 3"/>
          <p:cNvSpPr>
            <a:spLocks noGrp="1"/>
          </p:cNvSpPr>
          <p:nvPr>
            <p:ph type="sldNum" sz="quarter" idx="5"/>
          </p:nvPr>
        </p:nvSpPr>
        <p:spPr/>
        <p:txBody>
          <a:bodyPr/>
          <a:lstStyle/>
          <a:p>
            <a:fld id="{AF533E96-F078-4B3D-A8F4-F1AF21EBC357}" type="slidenum">
              <a:rPr lang="en-US" smtClean="0"/>
              <a:t>17</a:t>
            </a:fld>
            <a:endParaRPr lang="en-US"/>
          </a:p>
        </p:txBody>
      </p:sp>
    </p:spTree>
    <p:extLst>
      <p:ext uri="{BB962C8B-B14F-4D97-AF65-F5344CB8AC3E}">
        <p14:creationId xmlns:p14="http://schemas.microsoft.com/office/powerpoint/2010/main" val="2470256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assessment for ischemia is critical prior to debridement since in ischemic wounds, surgical debridement may cause</a:t>
            </a:r>
          </a:p>
          <a:p>
            <a:endParaRPr lang="en-US" dirty="0"/>
          </a:p>
          <a:p>
            <a:r>
              <a:rPr lang="en-US" dirty="0"/>
              <a:t>extension of the necrosis.32,33 Bleeding requiring electrocautery may</a:t>
            </a:r>
          </a:p>
          <a:p>
            <a:endParaRPr lang="en-US" dirty="0"/>
          </a:p>
          <a:p>
            <a:r>
              <a:rPr lang="en-US" dirty="0"/>
              <a:t>create a thermal injury which can extend the tissue injury.28 The</a:t>
            </a:r>
          </a:p>
          <a:p>
            <a:endParaRPr lang="en-US" dirty="0"/>
          </a:p>
          <a:p>
            <a:r>
              <a:rPr lang="en-US" dirty="0"/>
              <a:t>majority of chronic wounds likely will benefit from serial surgical</a:t>
            </a:r>
          </a:p>
          <a:p>
            <a:endParaRPr lang="en-US" dirty="0"/>
          </a:p>
          <a:p>
            <a:r>
              <a:rPr lang="en-US" dirty="0"/>
              <a:t>debriding to facilitate either secondary closure or healing with grafting</a:t>
            </a:r>
          </a:p>
          <a:p>
            <a:endParaRPr lang="en-US" dirty="0"/>
          </a:p>
          <a:p>
            <a:r>
              <a:rPr lang="en-US" dirty="0"/>
              <a:t>or tissue transfer.28 </a:t>
            </a:r>
            <a:endParaRPr lang="en-VN" dirty="0"/>
          </a:p>
        </p:txBody>
      </p:sp>
      <p:sp>
        <p:nvSpPr>
          <p:cNvPr id="4" name="Slide Number Placeholder 3"/>
          <p:cNvSpPr>
            <a:spLocks noGrp="1"/>
          </p:cNvSpPr>
          <p:nvPr>
            <p:ph type="sldNum" sz="quarter" idx="5"/>
          </p:nvPr>
        </p:nvSpPr>
        <p:spPr/>
        <p:txBody>
          <a:bodyPr/>
          <a:lstStyle/>
          <a:p>
            <a:fld id="{AF533E96-F078-4B3D-A8F4-F1AF21EBC357}" type="slidenum">
              <a:rPr lang="en-US" smtClean="0"/>
              <a:t>19</a:t>
            </a:fld>
            <a:endParaRPr lang="en-US"/>
          </a:p>
        </p:txBody>
      </p:sp>
    </p:spTree>
    <p:extLst>
      <p:ext uri="{BB962C8B-B14F-4D97-AF65-F5344CB8AC3E}">
        <p14:creationId xmlns:p14="http://schemas.microsoft.com/office/powerpoint/2010/main" val="3197038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Kháng sinh toàn thân (đường tiêm hoặc đường uống): 10 ngày</a:t>
            </a:r>
          </a:p>
          <a:p>
            <a:r>
              <a:rPr lang="vi-VN" dirty="0"/>
              <a:t>Nhiễm trùng xâm lấn lâm sàng</a:t>
            </a:r>
          </a:p>
          <a:p>
            <a:r>
              <a:rPr lang="vi-VN" dirty="0"/>
              <a:t>Liên cầu khuẩn tan huyết</a:t>
            </a:r>
          </a:p>
          <a:p>
            <a:r>
              <a:rPr lang="vi-VN" dirty="0"/>
              <a:t>Viêm tủy xương (&gt; = 6 tuần)</a:t>
            </a:r>
            <a:endParaRPr lang="en-VN" dirty="0"/>
          </a:p>
        </p:txBody>
      </p:sp>
      <p:sp>
        <p:nvSpPr>
          <p:cNvPr id="4" name="Slide Number Placeholder 3"/>
          <p:cNvSpPr>
            <a:spLocks noGrp="1"/>
          </p:cNvSpPr>
          <p:nvPr>
            <p:ph type="sldNum" sz="quarter" idx="5"/>
          </p:nvPr>
        </p:nvSpPr>
        <p:spPr/>
        <p:txBody>
          <a:bodyPr/>
          <a:lstStyle/>
          <a:p>
            <a:fld id="{AF533E96-F078-4B3D-A8F4-F1AF21EBC357}" type="slidenum">
              <a:rPr lang="en-US" smtClean="0"/>
              <a:t>23</a:t>
            </a:fld>
            <a:endParaRPr lang="en-US"/>
          </a:p>
        </p:txBody>
      </p:sp>
    </p:spTree>
    <p:extLst>
      <p:ext uri="{BB962C8B-B14F-4D97-AF65-F5344CB8AC3E}">
        <p14:creationId xmlns:p14="http://schemas.microsoft.com/office/powerpoint/2010/main" val="35271988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28251" y="1482214"/>
            <a:ext cx="7573295" cy="1836174"/>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1128253" y="3052916"/>
            <a:ext cx="7588043" cy="648929"/>
          </a:xfrm>
        </p:spPr>
        <p:txBody>
          <a:bodyPr>
            <a:normAutofit/>
          </a:bodyPr>
          <a:lstStyle>
            <a:lvl1pPr marL="0" indent="0" algn="r">
              <a:buNone/>
              <a:defRPr sz="2800" b="0" i="0">
                <a:solidFill>
                  <a:schemeClr val="tx2">
                    <a:lumMod val="20000"/>
                    <a:lumOff val="8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8/6/22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6190" y="209589"/>
            <a:ext cx="8259098" cy="763526"/>
          </a:xfrm>
        </p:spPr>
        <p:txBody>
          <a:bodyPr>
            <a:normAutofit/>
          </a:bodyPr>
          <a:lstStyle>
            <a:lvl1pPr algn="r">
              <a:defRPr sz="3600" baseline="0">
                <a:solidFill>
                  <a:schemeClr val="tx2">
                    <a:lumMod val="20000"/>
                    <a:lumOff val="8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327354"/>
            <a:ext cx="8246070" cy="3451121"/>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40294" y="708880"/>
            <a:ext cx="6533664" cy="725349"/>
          </a:xfrm>
        </p:spPr>
        <p:txBody>
          <a:bodyPr>
            <a:normAutofit/>
          </a:bodyPr>
          <a:lstStyle>
            <a:lvl1pPr algn="l">
              <a:defRPr sz="3600">
                <a:solidFill>
                  <a:schemeClr val="tx2">
                    <a:lumMod val="20000"/>
                    <a:lumOff val="8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131142" y="1482212"/>
            <a:ext cx="6555658" cy="328739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8/6/22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8/6/22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8/6/22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62190" y="330638"/>
            <a:ext cx="8093365" cy="763525"/>
          </a:xfrm>
        </p:spPr>
        <p:txBody>
          <a:bodyPr>
            <a:normAutofit/>
          </a:bodyPr>
          <a:lstStyle>
            <a:lvl1pPr algn="r">
              <a:defRPr sz="3600" baseline="0">
                <a:solidFill>
                  <a:schemeClr val="tx2">
                    <a:lumMod val="20000"/>
                    <a:lumOff val="8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611271"/>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083668"/>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611271"/>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083668"/>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8/6/22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8/6/22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8/6/22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8/6/22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00400" y="1589954"/>
            <a:ext cx="5817281" cy="1659188"/>
          </a:xfrm>
        </p:spPr>
        <p:txBody>
          <a:bodyPr>
            <a:normAutofit/>
          </a:bodyPr>
          <a:lstStyle/>
          <a:p>
            <a:r>
              <a:rPr lang="en-US" sz="4400" dirty="0">
                <a:solidFill>
                  <a:schemeClr val="accent5"/>
                </a:solidFill>
              </a:rPr>
              <a:t> AFTER ANAL AND RECTAL SURGERY</a:t>
            </a:r>
          </a:p>
        </p:txBody>
      </p:sp>
      <p:sp>
        <p:nvSpPr>
          <p:cNvPr id="5" name="Subtitle 2">
            <a:extLst>
              <a:ext uri="{FF2B5EF4-FFF2-40B4-BE49-F238E27FC236}">
                <a16:creationId xmlns:a16="http://schemas.microsoft.com/office/drawing/2014/main" id="{E19382FD-FFF8-6940-948B-CC9C7C12A24B}"/>
              </a:ext>
            </a:extLst>
          </p:cNvPr>
          <p:cNvSpPr txBox="1">
            <a:spLocks/>
          </p:cNvSpPr>
          <p:nvPr/>
        </p:nvSpPr>
        <p:spPr>
          <a:xfrm>
            <a:off x="898695" y="3963011"/>
            <a:ext cx="8118986" cy="730043"/>
          </a:xfrm>
          <a:prstGeom prst="rect">
            <a:avLst/>
          </a:prstGeom>
        </p:spPr>
        <p:txBody>
          <a:bodyPr vert="horz" lIns="91440" tIns="45720" rIns="91440" bIns="45720" rtlCol="0">
            <a:noAutofit/>
          </a:bodyPr>
          <a:lstStyle>
            <a:lvl1pPr marL="0" indent="0" algn="r" defTabSz="914400" rtl="0" eaLnBrk="1" latinLnBrk="0" hangingPunct="1">
              <a:spcBef>
                <a:spcPct val="20000"/>
              </a:spcBef>
              <a:buFont typeface="Arial" pitchFamily="34" charset="0"/>
              <a:buNone/>
              <a:defRPr sz="2800" b="0" i="0" kern="1200">
                <a:solidFill>
                  <a:schemeClr val="tx2">
                    <a:lumMod val="20000"/>
                    <a:lumOff val="80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400" dirty="0">
                <a:solidFill>
                  <a:schemeClr val="tx2">
                    <a:lumMod val="60000"/>
                    <a:lumOff val="40000"/>
                  </a:schemeClr>
                </a:solidFill>
              </a:rPr>
              <a:t>Dr.  Hoang </a:t>
            </a:r>
            <a:r>
              <a:rPr lang="en-US" sz="2400" dirty="0" err="1">
                <a:solidFill>
                  <a:schemeClr val="tx2">
                    <a:lumMod val="60000"/>
                    <a:lumOff val="40000"/>
                  </a:schemeClr>
                </a:solidFill>
              </a:rPr>
              <a:t>Ngau</a:t>
            </a:r>
            <a:r>
              <a:rPr lang="en-US" sz="2400" dirty="0">
                <a:solidFill>
                  <a:schemeClr val="tx2">
                    <a:lumMod val="60000"/>
                    <a:lumOff val="40000"/>
                  </a:schemeClr>
                </a:solidFill>
              </a:rPr>
              <a:t> Tran</a:t>
            </a:r>
          </a:p>
          <a:p>
            <a:r>
              <a:rPr lang="en-US" sz="2400" dirty="0">
                <a:solidFill>
                  <a:schemeClr val="tx2">
                    <a:lumMod val="60000"/>
                    <a:lumOff val="40000"/>
                  </a:schemeClr>
                </a:solidFill>
              </a:rPr>
              <a:t>UMC- Proctology Department</a:t>
            </a:r>
          </a:p>
          <a:p>
            <a:endParaRPr lang="en-US" sz="2400" dirty="0">
              <a:solidFill>
                <a:schemeClr val="tx2">
                  <a:lumMod val="60000"/>
                  <a:lumOff val="40000"/>
                </a:schemeClr>
              </a:solidFill>
            </a:endParaRP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9E863-D17B-6441-BC82-5DAB8FE4EF37}"/>
              </a:ext>
            </a:extLst>
          </p:cNvPr>
          <p:cNvSpPr>
            <a:spLocks noGrp="1"/>
          </p:cNvSpPr>
          <p:nvPr>
            <p:ph type="title"/>
          </p:nvPr>
        </p:nvSpPr>
        <p:spPr/>
        <p:txBody>
          <a:bodyPr>
            <a:normAutofit/>
          </a:bodyPr>
          <a:lstStyle/>
          <a:p>
            <a:r>
              <a:rPr lang="en-US" sz="2000" dirty="0"/>
              <a:t>L</a:t>
            </a:r>
            <a:r>
              <a:rPr lang="en-VN" sz="2000" dirty="0"/>
              <a:t>istening- History of presenting complaint</a:t>
            </a:r>
          </a:p>
        </p:txBody>
      </p:sp>
      <p:sp>
        <p:nvSpPr>
          <p:cNvPr id="3" name="Content Placeholder 2">
            <a:extLst>
              <a:ext uri="{FF2B5EF4-FFF2-40B4-BE49-F238E27FC236}">
                <a16:creationId xmlns:a16="http://schemas.microsoft.com/office/drawing/2014/main" id="{B76E5F5B-0FF6-8046-B7E8-67356E7F13CA}"/>
              </a:ext>
            </a:extLst>
          </p:cNvPr>
          <p:cNvSpPr>
            <a:spLocks noGrp="1"/>
          </p:cNvSpPr>
          <p:nvPr>
            <p:ph idx="1"/>
          </p:nvPr>
        </p:nvSpPr>
        <p:spPr/>
        <p:txBody>
          <a:bodyPr>
            <a:normAutofit/>
          </a:bodyPr>
          <a:lstStyle/>
          <a:p>
            <a:r>
              <a:rPr lang="en-US" sz="1800" dirty="0">
                <a:latin typeface="Arial" panose="020B0604020202020204" pitchFamily="34" charset="0"/>
                <a:cs typeface="Arial" panose="020B0604020202020204" pitchFamily="34" charset="0"/>
              </a:rPr>
              <a:t>K</a:t>
            </a:r>
            <a:r>
              <a:rPr lang="en-VN" sz="1800" dirty="0">
                <a:latin typeface="Arial" panose="020B0604020202020204" pitchFamily="34" charset="0"/>
                <a:cs typeface="Arial" panose="020B0604020202020204" pitchFamily="34" charset="0"/>
              </a:rPr>
              <a:t>ey skill</a:t>
            </a:r>
          </a:p>
          <a:p>
            <a:r>
              <a:rPr lang="en-VN" sz="1800" dirty="0">
                <a:latin typeface="Arial" panose="020B0604020202020204" pitchFamily="34" charset="0"/>
                <a:cs typeface="Arial" panose="020B0604020202020204" pitchFamily="34" charset="0"/>
              </a:rPr>
              <a:t>Listen carefully</a:t>
            </a:r>
          </a:p>
          <a:p>
            <a:r>
              <a:rPr lang="en-VN" sz="1800" dirty="0">
                <a:latin typeface="Arial" panose="020B0604020202020204" pitchFamily="34" charset="0"/>
                <a:cs typeface="Arial" panose="020B0604020202020204" pitchFamily="34" charset="0"/>
              </a:rPr>
              <a:t>Use questions appropriately</a:t>
            </a:r>
          </a:p>
          <a:p>
            <a:r>
              <a:rPr lang="en-VN" sz="1800" dirty="0">
                <a:latin typeface="Arial" panose="020B0604020202020204" pitchFamily="34" charset="0"/>
                <a:cs typeface="Arial" panose="020B0604020202020204" pitchFamily="34" charset="0"/>
              </a:rPr>
              <a:t>Start with open questions</a:t>
            </a:r>
          </a:p>
          <a:p>
            <a:r>
              <a:rPr lang="en-VN" sz="1800" dirty="0">
                <a:latin typeface="Arial" panose="020B0604020202020204" pitchFamily="34" charset="0"/>
                <a:cs typeface="Arial" panose="020B0604020202020204" pitchFamily="34" charset="0"/>
              </a:rPr>
              <a:t>Encourage the patient to talk</a:t>
            </a:r>
          </a:p>
          <a:p>
            <a:r>
              <a:rPr lang="en-US" sz="1800" dirty="0">
                <a:latin typeface="Arial" panose="020B0604020202020204" pitchFamily="34" charset="0"/>
                <a:cs typeface="Arial" panose="020B0604020202020204" pitchFamily="34" charset="0"/>
              </a:rPr>
              <a:t>K</a:t>
            </a:r>
            <a:r>
              <a:rPr lang="en-VN" sz="1800" dirty="0">
                <a:latin typeface="Arial" panose="020B0604020202020204" pitchFamily="34" charset="0"/>
                <a:cs typeface="Arial" panose="020B0604020202020204" pitchFamily="34" charset="0"/>
              </a:rPr>
              <a:t>eep the patient focused on the problem</a:t>
            </a:r>
          </a:p>
          <a:p>
            <a:r>
              <a:rPr lang="en-VN" sz="1800" dirty="0">
                <a:latin typeface="Arial" panose="020B0604020202020204" pitchFamily="34" charset="0"/>
                <a:cs typeface="Arial" panose="020B0604020202020204" pitchFamily="34" charset="0"/>
              </a:rPr>
              <a:t>U</a:t>
            </a:r>
            <a:r>
              <a:rPr lang="en-US" sz="1800" dirty="0">
                <a:latin typeface="Arial" panose="020B0604020202020204" pitchFamily="34" charset="0"/>
                <a:cs typeface="Arial" panose="020B0604020202020204" pitchFamily="34" charset="0"/>
              </a:rPr>
              <a:t>se closed questions to clarify or probe</a:t>
            </a:r>
          </a:p>
          <a:p>
            <a:r>
              <a:rPr lang="en-US" sz="1800" dirty="0" err="1">
                <a:latin typeface="Arial" panose="020B0604020202020204" pitchFamily="34" charset="0"/>
                <a:cs typeface="Arial" panose="020B0604020202020204" pitchFamily="34" charset="0"/>
              </a:rPr>
              <a:t>Summarise</a:t>
            </a:r>
            <a:r>
              <a:rPr lang="en-US" sz="1800" dirty="0">
                <a:latin typeface="Arial" panose="020B0604020202020204" pitchFamily="34" charset="0"/>
                <a:cs typeface="Arial" panose="020B0604020202020204" pitchFamily="34" charset="0"/>
              </a:rPr>
              <a:t> the understanding of what has been said</a:t>
            </a:r>
            <a:endParaRPr lang="en-V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9566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38A0F-3C8B-A449-9738-7706A2F81AFC}"/>
              </a:ext>
            </a:extLst>
          </p:cNvPr>
          <p:cNvSpPr>
            <a:spLocks noGrp="1"/>
          </p:cNvSpPr>
          <p:nvPr>
            <p:ph type="title"/>
          </p:nvPr>
        </p:nvSpPr>
        <p:spPr/>
        <p:txBody>
          <a:bodyPr/>
          <a:lstStyle/>
          <a:p>
            <a:r>
              <a:rPr lang="en-VN" dirty="0"/>
              <a:t>Question to ask</a:t>
            </a:r>
          </a:p>
        </p:txBody>
      </p:sp>
      <p:sp>
        <p:nvSpPr>
          <p:cNvPr id="3" name="Content Placeholder 2">
            <a:extLst>
              <a:ext uri="{FF2B5EF4-FFF2-40B4-BE49-F238E27FC236}">
                <a16:creationId xmlns:a16="http://schemas.microsoft.com/office/drawing/2014/main" id="{92FBDAE4-3013-CB44-8D07-CA5D8CB77152}"/>
              </a:ext>
            </a:extLst>
          </p:cNvPr>
          <p:cNvSpPr>
            <a:spLocks noGrp="1"/>
          </p:cNvSpPr>
          <p:nvPr>
            <p:ph idx="1"/>
          </p:nvPr>
        </p:nvSpPr>
        <p:spPr/>
        <p:txBody>
          <a:bodyPr>
            <a:normAutofit/>
          </a:bodyPr>
          <a:lstStyle/>
          <a:p>
            <a:r>
              <a:rPr lang="en-VN" sz="1800" dirty="0">
                <a:latin typeface="Arial" panose="020B0604020202020204" pitchFamily="34" charset="0"/>
                <a:cs typeface="Arial" panose="020B0604020202020204" pitchFamily="34" charset="0"/>
              </a:rPr>
              <a:t>How is your general health?</a:t>
            </a:r>
          </a:p>
          <a:p>
            <a:r>
              <a:rPr lang="en-VN" sz="1800" dirty="0">
                <a:latin typeface="Arial" panose="020B0604020202020204" pitchFamily="34" charset="0"/>
                <a:cs typeface="Arial" panose="020B0604020202020204" pitchFamily="34" charset="0"/>
              </a:rPr>
              <a:t>What medications do you take?</a:t>
            </a:r>
          </a:p>
          <a:p>
            <a:r>
              <a:rPr lang="en-VN" sz="1800" dirty="0">
                <a:latin typeface="Arial" panose="020B0604020202020204" pitchFamily="34" charset="0"/>
                <a:cs typeface="Arial" panose="020B0604020202020204" pitchFamily="34" charset="0"/>
              </a:rPr>
              <a:t>How long have you had your wound?</a:t>
            </a:r>
          </a:p>
          <a:p>
            <a:r>
              <a:rPr lang="en-VN" sz="1800" dirty="0">
                <a:latin typeface="Arial" panose="020B0604020202020204" pitchFamily="34" charset="0"/>
                <a:cs typeface="Arial" panose="020B0604020202020204" pitchFamily="34" charset="0"/>
              </a:rPr>
              <a:t>What makes your wound better / worse?</a:t>
            </a:r>
          </a:p>
          <a:p>
            <a:r>
              <a:rPr lang="en-US" sz="1800" dirty="0">
                <a:latin typeface="Arial" panose="020B0604020202020204" pitchFamily="34" charset="0"/>
                <a:cs typeface="Arial" panose="020B0604020202020204" pitchFamily="34" charset="0"/>
              </a:rPr>
              <a:t>I</a:t>
            </a:r>
            <a:r>
              <a:rPr lang="en-VN" sz="1800" dirty="0">
                <a:latin typeface="Arial" panose="020B0604020202020204" pitchFamily="34" charset="0"/>
                <a:cs typeface="Arial" panose="020B0604020202020204" pitchFamily="34" charset="0"/>
              </a:rPr>
              <a:t>s your wound painful? If so describe the pain?</a:t>
            </a:r>
          </a:p>
          <a:p>
            <a:r>
              <a:rPr lang="en-VN" sz="1800" dirty="0">
                <a:latin typeface="Arial" panose="020B0604020202020204" pitchFamily="34" charset="0"/>
                <a:cs typeface="Arial" panose="020B0604020202020204" pitchFamily="34" charset="0"/>
              </a:rPr>
              <a:t>How does your wound affect you every day?</a:t>
            </a:r>
          </a:p>
          <a:p>
            <a:r>
              <a:rPr lang="en-VN" sz="1800" dirty="0">
                <a:latin typeface="Arial" panose="020B0604020202020204" pitchFamily="34" charset="0"/>
                <a:cs typeface="Arial" panose="020B0604020202020204" pitchFamily="34" charset="0"/>
              </a:rPr>
              <a:t>What previous wound treatment have you had?</a:t>
            </a:r>
          </a:p>
        </p:txBody>
      </p:sp>
    </p:spTree>
    <p:extLst>
      <p:ext uri="{BB962C8B-B14F-4D97-AF65-F5344CB8AC3E}">
        <p14:creationId xmlns:p14="http://schemas.microsoft.com/office/powerpoint/2010/main" val="1756405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BCEA2-B90D-C447-A5BC-1CDEE7968500}"/>
              </a:ext>
            </a:extLst>
          </p:cNvPr>
          <p:cNvSpPr>
            <a:spLocks noGrp="1"/>
          </p:cNvSpPr>
          <p:nvPr>
            <p:ph type="title"/>
          </p:nvPr>
        </p:nvSpPr>
        <p:spPr/>
        <p:txBody>
          <a:bodyPr/>
          <a:lstStyle/>
          <a:p>
            <a:r>
              <a:rPr lang="en-US" dirty="0"/>
              <a:t>L</a:t>
            </a:r>
            <a:r>
              <a:rPr lang="en-VN" dirty="0"/>
              <a:t>ooking</a:t>
            </a:r>
          </a:p>
        </p:txBody>
      </p:sp>
      <p:pic>
        <p:nvPicPr>
          <p:cNvPr id="4" name="Picture 3">
            <a:extLst>
              <a:ext uri="{FF2B5EF4-FFF2-40B4-BE49-F238E27FC236}">
                <a16:creationId xmlns:a16="http://schemas.microsoft.com/office/drawing/2014/main" id="{9671CE6F-DC97-6A45-B164-4F0AA7958A10}"/>
              </a:ext>
            </a:extLst>
          </p:cNvPr>
          <p:cNvPicPr>
            <a:picLocks noChangeAspect="1"/>
          </p:cNvPicPr>
          <p:nvPr/>
        </p:nvPicPr>
        <p:blipFill>
          <a:blip r:embed="rId3"/>
          <a:stretch>
            <a:fillRect/>
          </a:stretch>
        </p:blipFill>
        <p:spPr>
          <a:xfrm>
            <a:off x="4989003" y="201734"/>
            <a:ext cx="4029405" cy="4326108"/>
          </a:xfrm>
          <a:prstGeom prst="rect">
            <a:avLst/>
          </a:prstGeom>
        </p:spPr>
      </p:pic>
      <p:sp>
        <p:nvSpPr>
          <p:cNvPr id="3" name="Content Placeholder 2">
            <a:extLst>
              <a:ext uri="{FF2B5EF4-FFF2-40B4-BE49-F238E27FC236}">
                <a16:creationId xmlns:a16="http://schemas.microsoft.com/office/drawing/2014/main" id="{5604AC7F-069A-9446-9068-51989413C37A}"/>
              </a:ext>
            </a:extLst>
          </p:cNvPr>
          <p:cNvSpPr>
            <a:spLocks noGrp="1"/>
          </p:cNvSpPr>
          <p:nvPr>
            <p:ph idx="1"/>
          </p:nvPr>
        </p:nvSpPr>
        <p:spPr>
          <a:xfrm>
            <a:off x="1540833" y="1856101"/>
            <a:ext cx="6555658" cy="3287399"/>
          </a:xfrm>
        </p:spPr>
        <p:txBody>
          <a:bodyPr>
            <a:normAutofit/>
          </a:bodyPr>
          <a:lstStyle/>
          <a:p>
            <a:r>
              <a:rPr lang="en-VN" sz="2000" dirty="0">
                <a:latin typeface="Arial" panose="020B0604020202020204" pitchFamily="34" charset="0"/>
                <a:cs typeface="Arial" panose="020B0604020202020204" pitchFamily="34" charset="0"/>
              </a:rPr>
              <a:t>Observation of dressing</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Dry</a:t>
            </a:r>
          </a:p>
          <a:p>
            <a:r>
              <a:rPr lang="en-US" sz="2000" dirty="0">
                <a:latin typeface="Arial" panose="020B0604020202020204" pitchFamily="34" charset="0"/>
                <a:cs typeface="Arial" panose="020B0604020202020204" pitchFamily="34" charset="0"/>
              </a:rPr>
              <a:t>Moist</a:t>
            </a:r>
          </a:p>
          <a:p>
            <a:r>
              <a:rPr lang="en-US" sz="2000" dirty="0">
                <a:latin typeface="Arial" panose="020B0604020202020204" pitchFamily="34" charset="0"/>
                <a:cs typeface="Arial" panose="020B0604020202020204" pitchFamily="34" charset="0"/>
              </a:rPr>
              <a:t>Wet</a:t>
            </a:r>
          </a:p>
          <a:p>
            <a:r>
              <a:rPr lang="en-US" sz="2000" dirty="0">
                <a:latin typeface="Arial" panose="020B0604020202020204" pitchFamily="34" charset="0"/>
                <a:cs typeface="Arial" panose="020B0604020202020204" pitchFamily="34" charset="0"/>
              </a:rPr>
              <a:t>Saturated</a:t>
            </a:r>
          </a:p>
          <a:p>
            <a:r>
              <a:rPr lang="en-US" sz="2000" dirty="0">
                <a:latin typeface="Arial" panose="020B0604020202020204" pitchFamily="34" charset="0"/>
                <a:cs typeface="Arial" panose="020B0604020202020204" pitchFamily="34" charset="0"/>
              </a:rPr>
              <a:t>Leaking</a:t>
            </a:r>
          </a:p>
          <a:p>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2707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D9F4A-E1F7-3742-86D9-2CC24FA1977B}"/>
              </a:ext>
            </a:extLst>
          </p:cNvPr>
          <p:cNvSpPr>
            <a:spLocks noGrp="1"/>
          </p:cNvSpPr>
          <p:nvPr>
            <p:ph type="title"/>
          </p:nvPr>
        </p:nvSpPr>
        <p:spPr/>
        <p:txBody>
          <a:bodyPr/>
          <a:lstStyle/>
          <a:p>
            <a:r>
              <a:rPr lang="en-VN" dirty="0"/>
              <a:t>Smell</a:t>
            </a:r>
          </a:p>
        </p:txBody>
      </p:sp>
      <p:sp>
        <p:nvSpPr>
          <p:cNvPr id="3" name="Content Placeholder 2">
            <a:extLst>
              <a:ext uri="{FF2B5EF4-FFF2-40B4-BE49-F238E27FC236}">
                <a16:creationId xmlns:a16="http://schemas.microsoft.com/office/drawing/2014/main" id="{CA557322-6FF9-884C-9F49-1E03A7906AAD}"/>
              </a:ext>
            </a:extLst>
          </p:cNvPr>
          <p:cNvSpPr>
            <a:spLocks noGrp="1"/>
          </p:cNvSpPr>
          <p:nvPr>
            <p:ph idx="1"/>
          </p:nvPr>
        </p:nvSpPr>
        <p:spPr/>
        <p:txBody>
          <a:bodyPr>
            <a:normAutofit/>
          </a:bodyPr>
          <a:lstStyle/>
          <a:p>
            <a:pPr marL="0" indent="0">
              <a:buNone/>
            </a:pPr>
            <a:r>
              <a:rPr lang="en-VN" sz="2000" dirty="0">
                <a:latin typeface="Arial" panose="020B0604020202020204" pitchFamily="34" charset="0"/>
                <a:cs typeface="Arial" panose="020B0604020202020204" pitchFamily="34" charset="0"/>
              </a:rPr>
              <a:t>Smell can reveal several things:</a:t>
            </a:r>
          </a:p>
          <a:p>
            <a:r>
              <a:rPr lang="en-US" sz="2000" dirty="0">
                <a:latin typeface="Arial" panose="020B0604020202020204" pitchFamily="34" charset="0"/>
                <a:cs typeface="Arial" panose="020B0604020202020204" pitchFamily="34" charset="0"/>
              </a:rPr>
              <a:t>P</a:t>
            </a:r>
            <a:r>
              <a:rPr lang="en-VN" sz="2000" dirty="0">
                <a:latin typeface="Arial" panose="020B0604020202020204" pitchFamily="34" charset="0"/>
                <a:cs typeface="Arial" panose="020B0604020202020204" pitchFamily="34" charset="0"/>
              </a:rPr>
              <a:t>oor personal hygiene</a:t>
            </a:r>
          </a:p>
          <a:p>
            <a:r>
              <a:rPr lang="en-VN" sz="2000" dirty="0">
                <a:latin typeface="Arial" panose="020B0604020202020204" pitchFamily="34" charset="0"/>
                <a:cs typeface="Arial" panose="020B0604020202020204" pitchFamily="34" charset="0"/>
              </a:rPr>
              <a:t>Incontinence faeces</a:t>
            </a:r>
          </a:p>
          <a:p>
            <a:r>
              <a:rPr lang="en-VN" sz="2000" dirty="0">
                <a:latin typeface="Arial" panose="020B0604020202020204" pitchFamily="34" charset="0"/>
                <a:cs typeface="Arial" panose="020B0604020202020204" pitchFamily="34" charset="0"/>
              </a:rPr>
              <a:t>Wound exudate</a:t>
            </a:r>
          </a:p>
          <a:p>
            <a:r>
              <a:rPr lang="en-VN" sz="2000" dirty="0">
                <a:latin typeface="Arial" panose="020B0604020202020204" pitchFamily="34" charset="0"/>
                <a:cs typeface="Arial" panose="020B0604020202020204" pitchFamily="34" charset="0"/>
              </a:rPr>
              <a:t>Wound infection</a:t>
            </a:r>
          </a:p>
          <a:p>
            <a:r>
              <a:rPr lang="en-VN" sz="2000" dirty="0">
                <a:latin typeface="Arial" panose="020B0604020202020204" pitchFamily="34" charset="0"/>
                <a:cs typeface="Arial" panose="020B0604020202020204" pitchFamily="34" charset="0"/>
              </a:rPr>
              <a:t>Necrosis and slough</a:t>
            </a:r>
          </a:p>
          <a:p>
            <a:r>
              <a:rPr lang="en-VN" sz="2000" dirty="0">
                <a:latin typeface="Arial" panose="020B0604020202020204" pitchFamily="34" charset="0"/>
                <a:cs typeface="Arial" panose="020B0604020202020204" pitchFamily="34" charset="0"/>
              </a:rPr>
              <a:t>Malignancy</a:t>
            </a:r>
          </a:p>
        </p:txBody>
      </p:sp>
    </p:spTree>
    <p:extLst>
      <p:ext uri="{BB962C8B-B14F-4D97-AF65-F5344CB8AC3E}">
        <p14:creationId xmlns:p14="http://schemas.microsoft.com/office/powerpoint/2010/main" val="945696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0D55-345F-374A-B291-6FB9ADB4BC38}"/>
              </a:ext>
            </a:extLst>
          </p:cNvPr>
          <p:cNvSpPr>
            <a:spLocks noGrp="1"/>
          </p:cNvSpPr>
          <p:nvPr>
            <p:ph type="title"/>
          </p:nvPr>
        </p:nvSpPr>
        <p:spPr/>
        <p:txBody>
          <a:bodyPr/>
          <a:lstStyle/>
          <a:p>
            <a:endParaRPr lang="en-VN" dirty="0"/>
          </a:p>
        </p:txBody>
      </p:sp>
      <p:pic>
        <p:nvPicPr>
          <p:cNvPr id="7" name="Picture 2" descr="Wound dressings: principles and practice - Surgery - Oxford International  Edition">
            <a:extLst>
              <a:ext uri="{FF2B5EF4-FFF2-40B4-BE49-F238E27FC236}">
                <a16:creationId xmlns:a16="http://schemas.microsoft.com/office/drawing/2014/main" id="{FE70AD1E-62F8-594A-A0D8-74CD2DF927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0014"/>
            <a:ext cx="3633606" cy="53535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940602-29DE-9140-ACAD-31993146338A}"/>
              </a:ext>
            </a:extLst>
          </p:cNvPr>
          <p:cNvSpPr txBox="1"/>
          <p:nvPr/>
        </p:nvSpPr>
        <p:spPr>
          <a:xfrm>
            <a:off x="6327228" y="5192110"/>
            <a:ext cx="184731" cy="369332"/>
          </a:xfrm>
          <a:prstGeom prst="rect">
            <a:avLst/>
          </a:prstGeom>
          <a:noFill/>
        </p:spPr>
        <p:txBody>
          <a:bodyPr wrap="none" rtlCol="0">
            <a:spAutoFit/>
          </a:bodyPr>
          <a:lstStyle/>
          <a:p>
            <a:endParaRPr lang="en-VN" dirty="0"/>
          </a:p>
        </p:txBody>
      </p:sp>
      <p:grpSp>
        <p:nvGrpSpPr>
          <p:cNvPr id="8" name="Group 7">
            <a:extLst>
              <a:ext uri="{FF2B5EF4-FFF2-40B4-BE49-F238E27FC236}">
                <a16:creationId xmlns:a16="http://schemas.microsoft.com/office/drawing/2014/main" id="{2EAD71DF-6E42-A046-BFDF-B31A5099ADC0}"/>
              </a:ext>
            </a:extLst>
          </p:cNvPr>
          <p:cNvGrpSpPr/>
          <p:nvPr/>
        </p:nvGrpSpPr>
        <p:grpSpPr>
          <a:xfrm>
            <a:off x="5623034" y="176249"/>
            <a:ext cx="3050924" cy="2309213"/>
            <a:chOff x="5510396" y="165056"/>
            <a:chExt cx="3163562" cy="2330321"/>
          </a:xfrm>
        </p:grpSpPr>
        <p:pic>
          <p:nvPicPr>
            <p:cNvPr id="3" name="Picture 2" descr="Purfect ProCare+ Hydrogel Dressing 10 x 10cm *D | J.A.K Marketing Limited">
              <a:extLst>
                <a:ext uri="{FF2B5EF4-FFF2-40B4-BE49-F238E27FC236}">
                  <a16:creationId xmlns:a16="http://schemas.microsoft.com/office/drawing/2014/main" id="{726582DB-47A0-2C4B-AFAF-34B35FDAFA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0396" y="165056"/>
              <a:ext cx="2330321" cy="23303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15626BF-8AC0-8F41-A58A-D152BCA9D5AC}"/>
                </a:ext>
              </a:extLst>
            </p:cNvPr>
            <p:cNvSpPr txBox="1"/>
            <p:nvPr/>
          </p:nvSpPr>
          <p:spPr>
            <a:xfrm>
              <a:off x="7255061" y="708880"/>
              <a:ext cx="1418897" cy="276999"/>
            </a:xfrm>
            <a:prstGeom prst="rect">
              <a:avLst/>
            </a:prstGeom>
            <a:noFill/>
          </p:spPr>
          <p:txBody>
            <a:bodyPr wrap="square" rtlCol="0">
              <a:spAutoFit/>
            </a:bodyPr>
            <a:lstStyle/>
            <a:p>
              <a:r>
                <a:rPr lang="en-VN" sz="1200" dirty="0">
                  <a:latin typeface="Arial" panose="020B0604020202020204" pitchFamily="34" charset="0"/>
                  <a:cs typeface="Arial" panose="020B0604020202020204" pitchFamily="34" charset="0"/>
                </a:rPr>
                <a:t>Hydrogel</a:t>
              </a:r>
            </a:p>
          </p:txBody>
        </p:sp>
      </p:grpSp>
      <p:grpSp>
        <p:nvGrpSpPr>
          <p:cNvPr id="11" name="Group 10">
            <a:extLst>
              <a:ext uri="{FF2B5EF4-FFF2-40B4-BE49-F238E27FC236}">
                <a16:creationId xmlns:a16="http://schemas.microsoft.com/office/drawing/2014/main" id="{2E1D405E-7264-ED4A-89AE-585C0C78D6DB}"/>
              </a:ext>
            </a:extLst>
          </p:cNvPr>
          <p:cNvGrpSpPr/>
          <p:nvPr/>
        </p:nvGrpSpPr>
        <p:grpSpPr>
          <a:xfrm>
            <a:off x="3665137" y="1687047"/>
            <a:ext cx="2662091" cy="2662091"/>
            <a:chOff x="3665137" y="1687047"/>
            <a:chExt cx="2662091" cy="2662091"/>
          </a:xfrm>
        </p:grpSpPr>
        <p:pic>
          <p:nvPicPr>
            <p:cNvPr id="4100" name="Picture 4" descr="DuoDERM® CGF® Hydrocolloid Wound Dressing - Themedsupply - Medical Supplies">
              <a:extLst>
                <a:ext uri="{FF2B5EF4-FFF2-40B4-BE49-F238E27FC236}">
                  <a16:creationId xmlns:a16="http://schemas.microsoft.com/office/drawing/2014/main" id="{77C79E34-21F3-0940-8EDF-6792E09AA0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5137" y="1687047"/>
              <a:ext cx="2662091" cy="26620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E5A343D-A8F3-E946-A787-A40F30F7A8B8}"/>
                </a:ext>
              </a:extLst>
            </p:cNvPr>
            <p:cNvSpPr txBox="1"/>
            <p:nvPr/>
          </p:nvSpPr>
          <p:spPr>
            <a:xfrm>
              <a:off x="3803258" y="4072139"/>
              <a:ext cx="1850229" cy="276999"/>
            </a:xfrm>
            <a:prstGeom prst="rect">
              <a:avLst/>
            </a:prstGeom>
            <a:noFill/>
          </p:spPr>
          <p:txBody>
            <a:bodyPr wrap="square" rtlCol="0">
              <a:spAutoFit/>
            </a:bodyPr>
            <a:lstStyle/>
            <a:p>
              <a:r>
                <a:rPr lang="en-VN" sz="1200" dirty="0">
                  <a:latin typeface="Arial" panose="020B0604020202020204" pitchFamily="34" charset="0"/>
                  <a:cs typeface="Arial" panose="020B0604020202020204" pitchFamily="34" charset="0"/>
                </a:rPr>
                <a:t>Hydrocolloid</a:t>
              </a:r>
            </a:p>
          </p:txBody>
        </p:sp>
      </p:grpSp>
      <p:grpSp>
        <p:nvGrpSpPr>
          <p:cNvPr id="13" name="Group 12">
            <a:extLst>
              <a:ext uri="{FF2B5EF4-FFF2-40B4-BE49-F238E27FC236}">
                <a16:creationId xmlns:a16="http://schemas.microsoft.com/office/drawing/2014/main" id="{BF46BB54-9F11-6A47-8E17-F63F08ABCE05}"/>
              </a:ext>
            </a:extLst>
          </p:cNvPr>
          <p:cNvGrpSpPr/>
          <p:nvPr/>
        </p:nvGrpSpPr>
        <p:grpSpPr>
          <a:xfrm>
            <a:off x="5823139" y="2795751"/>
            <a:ext cx="3688671" cy="2213376"/>
            <a:chOff x="5823139" y="2795751"/>
            <a:chExt cx="3688671" cy="2213376"/>
          </a:xfrm>
        </p:grpSpPr>
        <p:pic>
          <p:nvPicPr>
            <p:cNvPr id="4102" name="Picture 6" descr="gạc làm sạch vết thương, vết thương sâu">
              <a:extLst>
                <a:ext uri="{FF2B5EF4-FFF2-40B4-BE49-F238E27FC236}">
                  <a16:creationId xmlns:a16="http://schemas.microsoft.com/office/drawing/2014/main" id="{62FE3847-4118-634C-B53D-9DC235E2F9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3139" y="2795751"/>
              <a:ext cx="3688671" cy="207487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B90E896-9AEC-3548-8797-0EC26AAC1817}"/>
                </a:ext>
              </a:extLst>
            </p:cNvPr>
            <p:cNvSpPr txBox="1"/>
            <p:nvPr/>
          </p:nvSpPr>
          <p:spPr>
            <a:xfrm>
              <a:off x="6823729" y="4732128"/>
              <a:ext cx="1850229" cy="276999"/>
            </a:xfrm>
            <a:prstGeom prst="rect">
              <a:avLst/>
            </a:prstGeom>
            <a:noFill/>
          </p:spPr>
          <p:txBody>
            <a:bodyPr wrap="square" rtlCol="0">
              <a:spAutoFit/>
            </a:bodyPr>
            <a:lstStyle/>
            <a:p>
              <a:r>
                <a:rPr lang="en-VN" sz="1200" dirty="0">
                  <a:latin typeface="Arial" panose="020B0604020202020204" pitchFamily="34" charset="0"/>
                  <a:cs typeface="Arial" panose="020B0604020202020204" pitchFamily="34" charset="0"/>
                </a:rPr>
                <a:t>Debrisoft</a:t>
              </a:r>
            </a:p>
          </p:txBody>
        </p:sp>
      </p:grpSp>
    </p:spTree>
    <p:extLst>
      <p:ext uri="{BB962C8B-B14F-4D97-AF65-F5344CB8AC3E}">
        <p14:creationId xmlns:p14="http://schemas.microsoft.com/office/powerpoint/2010/main" val="347831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heel(1)">
                                      <p:cBhvr>
                                        <p:cTn id="1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B2294-DF3D-3543-8BCD-53BD6A3F5C62}"/>
              </a:ext>
            </a:extLst>
          </p:cNvPr>
          <p:cNvSpPr>
            <a:spLocks noGrp="1"/>
          </p:cNvSpPr>
          <p:nvPr>
            <p:ph type="title"/>
          </p:nvPr>
        </p:nvSpPr>
        <p:spPr/>
        <p:txBody>
          <a:bodyPr/>
          <a:lstStyle/>
          <a:p>
            <a:endParaRPr lang="en-VN"/>
          </a:p>
        </p:txBody>
      </p:sp>
      <p:grpSp>
        <p:nvGrpSpPr>
          <p:cNvPr id="5" name="Group 4">
            <a:extLst>
              <a:ext uri="{FF2B5EF4-FFF2-40B4-BE49-F238E27FC236}">
                <a16:creationId xmlns:a16="http://schemas.microsoft.com/office/drawing/2014/main" id="{7D14210C-E391-5843-97FE-8828D79ECD58}"/>
              </a:ext>
            </a:extLst>
          </p:cNvPr>
          <p:cNvGrpSpPr/>
          <p:nvPr/>
        </p:nvGrpSpPr>
        <p:grpSpPr>
          <a:xfrm>
            <a:off x="0" y="2794325"/>
            <a:ext cx="3426433" cy="2349175"/>
            <a:chOff x="0" y="2794325"/>
            <a:chExt cx="3426433" cy="2349175"/>
          </a:xfrm>
        </p:grpSpPr>
        <p:pic>
          <p:nvPicPr>
            <p:cNvPr id="6146" name="Picture 2" descr="Amazon.com: AQUACEL Extra 2&quot;x2&quot; Hydrofiber Two-Dimensional Dressing, Soft  Absorbent Non-Woven Wound Dressing, 420671, Box of 10 : Health &amp; Household">
              <a:extLst>
                <a:ext uri="{FF2B5EF4-FFF2-40B4-BE49-F238E27FC236}">
                  <a16:creationId xmlns:a16="http://schemas.microsoft.com/office/drawing/2014/main" id="{D3B45E4E-CF87-8C48-BEA3-5543EE12D6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94325"/>
              <a:ext cx="3379295" cy="2349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5DAC18-7B75-3D45-A4A6-8E25836C39C2}"/>
                </a:ext>
              </a:extLst>
            </p:cNvPr>
            <p:cNvSpPr txBox="1"/>
            <p:nvPr/>
          </p:nvSpPr>
          <p:spPr>
            <a:xfrm>
              <a:off x="2131142" y="3125911"/>
              <a:ext cx="1295291" cy="307777"/>
            </a:xfrm>
            <a:prstGeom prst="rect">
              <a:avLst/>
            </a:prstGeom>
            <a:noFill/>
          </p:spPr>
          <p:txBody>
            <a:bodyPr wrap="square" rtlCol="0">
              <a:spAutoFit/>
            </a:bodyPr>
            <a:lstStyle/>
            <a:p>
              <a:r>
                <a:rPr lang="en-VN" sz="1400" dirty="0">
                  <a:latin typeface="Arial" panose="020B0604020202020204" pitchFamily="34" charset="0"/>
                  <a:cs typeface="Arial" panose="020B0604020202020204" pitchFamily="34" charset="0"/>
                </a:rPr>
                <a:t>Hydrofiber</a:t>
              </a:r>
            </a:p>
          </p:txBody>
        </p:sp>
      </p:grpSp>
      <p:pic>
        <p:nvPicPr>
          <p:cNvPr id="6150" name="Picture 6" descr="Iodosorb Cadexomer Iodine Ointment">
            <a:extLst>
              <a:ext uri="{FF2B5EF4-FFF2-40B4-BE49-F238E27FC236}">
                <a16:creationId xmlns:a16="http://schemas.microsoft.com/office/drawing/2014/main" id="{87AF7091-4010-804F-912D-823154B4429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07126" y="686396"/>
            <a:ext cx="3008882" cy="139160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9A19099B-52A3-3248-A0FC-1535F1B647DD}"/>
              </a:ext>
            </a:extLst>
          </p:cNvPr>
          <p:cNvGrpSpPr/>
          <p:nvPr/>
        </p:nvGrpSpPr>
        <p:grpSpPr>
          <a:xfrm>
            <a:off x="2338105" y="276011"/>
            <a:ext cx="4666593" cy="2316436"/>
            <a:chOff x="2338105" y="276011"/>
            <a:chExt cx="4666593" cy="2316436"/>
          </a:xfrm>
        </p:grpSpPr>
        <p:pic>
          <p:nvPicPr>
            <p:cNvPr id="6148" name="Picture 4" descr="Smith &amp; Nephew 66060634 Iodosorb Cadexomer Iodine Paste 10g (6cm x 8cm –  Owl Medical Supplies">
              <a:extLst>
                <a:ext uri="{FF2B5EF4-FFF2-40B4-BE49-F238E27FC236}">
                  <a16:creationId xmlns:a16="http://schemas.microsoft.com/office/drawing/2014/main" id="{2540CCDA-9D5D-8C4C-BBA5-DDD2E3F690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8105" y="276011"/>
              <a:ext cx="3132083" cy="23164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D0F68B-0395-CA41-A3E1-4B2B4FBD79A6}"/>
                </a:ext>
              </a:extLst>
            </p:cNvPr>
            <p:cNvSpPr txBox="1"/>
            <p:nvPr/>
          </p:nvSpPr>
          <p:spPr>
            <a:xfrm>
              <a:off x="5470188" y="1961988"/>
              <a:ext cx="1534510" cy="276999"/>
            </a:xfrm>
            <a:prstGeom prst="rect">
              <a:avLst/>
            </a:prstGeom>
            <a:noFill/>
          </p:spPr>
          <p:txBody>
            <a:bodyPr wrap="square" rtlCol="0">
              <a:spAutoFit/>
            </a:bodyPr>
            <a:lstStyle/>
            <a:p>
              <a:r>
                <a:rPr lang="en-VN" sz="1200" dirty="0">
                  <a:latin typeface="Arial" panose="020B0604020202020204" pitchFamily="34" charset="0"/>
                  <a:cs typeface="Arial" panose="020B0604020202020204" pitchFamily="34" charset="0"/>
                </a:rPr>
                <a:t>Cadexomer</a:t>
              </a:r>
            </a:p>
          </p:txBody>
        </p:sp>
      </p:grpSp>
      <p:pic>
        <p:nvPicPr>
          <p:cNvPr id="6152" name="Picture 8" descr="Gạc alginate là gì? Được sử dụng vào mục đích nào? - Gạc chăm sóc vết  thương HETIS">
            <a:extLst>
              <a:ext uri="{FF2B5EF4-FFF2-40B4-BE49-F238E27FC236}">
                <a16:creationId xmlns:a16="http://schemas.microsoft.com/office/drawing/2014/main" id="{463AEB67-CD33-F445-A4FA-0642B3CC29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9295" y="2427010"/>
            <a:ext cx="1923393" cy="2564524"/>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شراءتلبيس رغوة السيليكون ، 6 '' x 6 '' (4.3 X 4.3 pad) جروح العجز ، تلبيس  الجروح للماء مع حدود لطيفة ، ضمادات رغوة عالية الامتصاص ، بقع ذاتية اللصق  من السيليكون ، 5 Pack عبر الإنترنت فيبحرين. B09FT3YC7D">
            <a:extLst>
              <a:ext uri="{FF2B5EF4-FFF2-40B4-BE49-F238E27FC236}">
                <a16:creationId xmlns:a16="http://schemas.microsoft.com/office/drawing/2014/main" id="{BDFD36D6-5B04-6C4E-B725-45B52DF943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4707" y="2353723"/>
            <a:ext cx="2807805" cy="2807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47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150"/>
                                        </p:tgtEl>
                                        <p:attrNameLst>
                                          <p:attrName>style.visibility</p:attrName>
                                        </p:attrNameLst>
                                      </p:cBhvr>
                                      <p:to>
                                        <p:strVal val="visible"/>
                                      </p:to>
                                    </p:set>
                                    <p:animEffect transition="in" filter="randombar(horizontal)">
                                      <p:cBhvr>
                                        <p:cTn id="17" dur="500"/>
                                        <p:tgtEl>
                                          <p:spTgt spid="6150"/>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6152"/>
                                        </p:tgtEl>
                                        <p:attrNameLst>
                                          <p:attrName>style.visibility</p:attrName>
                                        </p:attrNameLst>
                                      </p:cBhvr>
                                      <p:to>
                                        <p:strVal val="visible"/>
                                      </p:to>
                                    </p:set>
                                    <p:animEffect transition="in" filter="wheel(1)">
                                      <p:cBhvr>
                                        <p:cTn id="22" dur="2000"/>
                                        <p:tgtEl>
                                          <p:spTgt spid="6152"/>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6154"/>
                                        </p:tgtEl>
                                        <p:attrNameLst>
                                          <p:attrName>style.visibility</p:attrName>
                                        </p:attrNameLst>
                                      </p:cBhvr>
                                      <p:to>
                                        <p:strVal val="visible"/>
                                      </p:to>
                                    </p:set>
                                    <p:animEffect transition="in" filter="wheel(1)">
                                      <p:cBhvr>
                                        <p:cTn id="27" dur="2000"/>
                                        <p:tgtEl>
                                          <p:spTgt spid="6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2E58-6DD9-AF42-8BB2-78C48078ECA4}"/>
              </a:ext>
            </a:extLst>
          </p:cNvPr>
          <p:cNvSpPr>
            <a:spLocks noGrp="1"/>
          </p:cNvSpPr>
          <p:nvPr>
            <p:ph type="title"/>
          </p:nvPr>
        </p:nvSpPr>
        <p:spPr>
          <a:xfrm>
            <a:off x="4420573" y="-421662"/>
            <a:ext cx="6533664" cy="725349"/>
          </a:xfrm>
        </p:spPr>
        <p:txBody>
          <a:bodyPr/>
          <a:lstStyle/>
          <a:p>
            <a:endParaRPr lang="en-VN"/>
          </a:p>
        </p:txBody>
      </p:sp>
      <p:pic>
        <p:nvPicPr>
          <p:cNvPr id="7" name="Content Placeholder 6">
            <a:extLst>
              <a:ext uri="{FF2B5EF4-FFF2-40B4-BE49-F238E27FC236}">
                <a16:creationId xmlns:a16="http://schemas.microsoft.com/office/drawing/2014/main" id="{E71DC020-B2D3-E149-A668-771827AD8A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27662" y="4029238"/>
            <a:ext cx="2311400" cy="736600"/>
          </a:xfrm>
        </p:spPr>
      </p:pic>
      <p:pic>
        <p:nvPicPr>
          <p:cNvPr id="6" name="Picture 8" descr="VERSAJET II Hydrosurgery System | Smith &amp; Nephew - US Professional">
            <a:extLst>
              <a:ext uri="{FF2B5EF4-FFF2-40B4-BE49-F238E27FC236}">
                <a16:creationId xmlns:a16="http://schemas.microsoft.com/office/drawing/2014/main" id="{513DBCEB-0FBB-7944-BD69-EA44C1C85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99425"/>
            <a:ext cx="3564931" cy="17139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ydrosurgical Debridement by VERSAJET◊ - YouTube">
            <a:extLst>
              <a:ext uri="{FF2B5EF4-FFF2-40B4-BE49-F238E27FC236}">
                <a16:creationId xmlns:a16="http://schemas.microsoft.com/office/drawing/2014/main" id="{C904DD15-BA93-BB4B-BCE4-7827FF6362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520" y="1672445"/>
            <a:ext cx="3874404" cy="217935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Versajet Hydrosurgery System | Medgadget">
            <a:extLst>
              <a:ext uri="{FF2B5EF4-FFF2-40B4-BE49-F238E27FC236}">
                <a16:creationId xmlns:a16="http://schemas.microsoft.com/office/drawing/2014/main" id="{805F1F58-811A-544F-8303-F1CC3420B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2362" y="92161"/>
            <a:ext cx="3302000" cy="229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52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blinds(horizontal)">
                                      <p:cBhvr>
                                        <p:cTn id="12" dur="500"/>
                                        <p:tgtEl>
                                          <p:spTgt spid="512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124"/>
                                        </p:tgtEl>
                                        <p:attrNameLst>
                                          <p:attrName>style.visibility</p:attrName>
                                        </p:attrNameLst>
                                      </p:cBhvr>
                                      <p:to>
                                        <p:strVal val="visible"/>
                                      </p:to>
                                    </p:set>
                                    <p:animEffect transition="in" filter="randombar(horizontal)">
                                      <p:cBhvr>
                                        <p:cTn id="1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72C2F-DD68-9042-8225-1EC50C984257}"/>
              </a:ext>
            </a:extLst>
          </p:cNvPr>
          <p:cNvSpPr>
            <a:spLocks noGrp="1"/>
          </p:cNvSpPr>
          <p:nvPr>
            <p:ph type="title"/>
          </p:nvPr>
        </p:nvSpPr>
        <p:spPr/>
        <p:txBody>
          <a:bodyPr/>
          <a:lstStyle/>
          <a:p>
            <a:r>
              <a:rPr lang="en-US" dirty="0"/>
              <a:t>﻿DEBRIDEMENT</a:t>
            </a:r>
            <a:endParaRPr lang="en-VN" dirty="0"/>
          </a:p>
        </p:txBody>
      </p:sp>
      <p:sp>
        <p:nvSpPr>
          <p:cNvPr id="3" name="Content Placeholder 2">
            <a:extLst>
              <a:ext uri="{FF2B5EF4-FFF2-40B4-BE49-F238E27FC236}">
                <a16:creationId xmlns:a16="http://schemas.microsoft.com/office/drawing/2014/main" id="{490EAD47-14D2-D540-B8E3-FD2425AFF33A}"/>
              </a:ext>
            </a:extLst>
          </p:cNvPr>
          <p:cNvSpPr>
            <a:spLocks noGrp="1"/>
          </p:cNvSpPr>
          <p:nvPr>
            <p:ph idx="1"/>
          </p:nvPr>
        </p:nvSpPr>
        <p:spPr>
          <a:xfrm>
            <a:off x="1676829" y="1577625"/>
            <a:ext cx="6912274" cy="3287399"/>
          </a:xfrm>
        </p:spPr>
        <p:txBody>
          <a:bodyPr>
            <a:normAutofit/>
          </a:bodyPr>
          <a:lstStyle/>
          <a:p>
            <a:r>
              <a:rPr lang="en-US" sz="1800" dirty="0">
                <a:latin typeface="Arial" panose="020B0604020202020204" pitchFamily="34" charset="0"/>
                <a:cs typeface="Arial" panose="020B0604020202020204" pitchFamily="34" charset="0"/>
              </a:rPr>
              <a:t>﻿Debridement is the removal of non-viable wound components</a:t>
            </a:r>
          </a:p>
          <a:p>
            <a:pPr lvl="1">
              <a:buFont typeface="Wingdings" pitchFamily="2" charset="2"/>
              <a:buChar char="ü"/>
            </a:pPr>
            <a:r>
              <a:rPr lang="en-US" sz="1800" dirty="0">
                <a:latin typeface="Arial" panose="020B0604020202020204" pitchFamily="34" charset="0"/>
                <a:cs typeface="Arial" panose="020B0604020202020204" pitchFamily="34" charset="0"/>
              </a:rPr>
              <a:t>Necrotic material</a:t>
            </a:r>
          </a:p>
          <a:p>
            <a:pPr lvl="1">
              <a:buFont typeface="Wingdings" pitchFamily="2" charset="2"/>
              <a:buChar char="ü"/>
            </a:pPr>
            <a:r>
              <a:rPr lang="en-US" sz="1800" dirty="0">
                <a:latin typeface="Arial" panose="020B0604020202020204" pitchFamily="34" charset="0"/>
                <a:cs typeface="Arial" panose="020B0604020202020204" pitchFamily="34" charset="0"/>
              </a:rPr>
              <a:t>Slough</a:t>
            </a:r>
          </a:p>
          <a:p>
            <a:pPr lvl="1">
              <a:buFont typeface="Wingdings" pitchFamily="2" charset="2"/>
              <a:buChar char="ü"/>
            </a:pPr>
            <a:r>
              <a:rPr lang="en-US" sz="1800" dirty="0">
                <a:latin typeface="Arial" panose="020B0604020202020204" pitchFamily="34" charset="0"/>
                <a:cs typeface="Arial" panose="020B0604020202020204" pitchFamily="34" charset="0"/>
              </a:rPr>
              <a:t>Biofilm</a:t>
            </a:r>
            <a:endParaRPr lang="en-VN" sz="1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B049FF6-A7B7-D24B-8C8D-15FBE23CA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897" y="1856101"/>
            <a:ext cx="3771922" cy="3287399"/>
          </a:xfrm>
          <a:prstGeom prst="rect">
            <a:avLst/>
          </a:prstGeom>
        </p:spPr>
      </p:pic>
      <p:sp>
        <p:nvSpPr>
          <p:cNvPr id="7" name="TextBox 6">
            <a:extLst>
              <a:ext uri="{FF2B5EF4-FFF2-40B4-BE49-F238E27FC236}">
                <a16:creationId xmlns:a16="http://schemas.microsoft.com/office/drawing/2014/main" id="{DFBC5233-CB23-0846-BC10-9BCF135D7347}"/>
              </a:ext>
            </a:extLst>
          </p:cNvPr>
          <p:cNvSpPr txBox="1"/>
          <p:nvPr/>
        </p:nvSpPr>
        <p:spPr>
          <a:xfrm>
            <a:off x="554897" y="3448451"/>
            <a:ext cx="4572000" cy="461665"/>
          </a:xfrm>
          <a:prstGeom prst="rect">
            <a:avLst/>
          </a:prstGeom>
          <a:noFill/>
        </p:spPr>
        <p:txBody>
          <a:bodyPr wrap="square">
            <a:spAutoFit/>
          </a:bodyPr>
          <a:lstStyle/>
          <a:p>
            <a:pPr algn="ctr"/>
            <a:r>
              <a:rPr lang="en-VN" sz="1200" dirty="0">
                <a:latin typeface="Arial" panose="020B0604020202020204" pitchFamily="34" charset="0"/>
                <a:cs typeface="Arial" panose="020B0604020202020204" pitchFamily="34" charset="0"/>
              </a:rPr>
              <a:t>﻿Ladder of complexity of debridement. The bottom rungs are the least complex methods and require the fewest resources</a:t>
            </a:r>
          </a:p>
        </p:txBody>
      </p:sp>
      <p:sp>
        <p:nvSpPr>
          <p:cNvPr id="4" name="Right Arrow 3">
            <a:extLst>
              <a:ext uri="{FF2B5EF4-FFF2-40B4-BE49-F238E27FC236}">
                <a16:creationId xmlns:a16="http://schemas.microsoft.com/office/drawing/2014/main" id="{F0E70122-BC5E-0C4C-A65F-035874C323E7}"/>
              </a:ext>
            </a:extLst>
          </p:cNvPr>
          <p:cNvSpPr/>
          <p:nvPr/>
        </p:nvSpPr>
        <p:spPr>
          <a:xfrm>
            <a:off x="5126897" y="3499800"/>
            <a:ext cx="734407" cy="3589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57167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par>
                                <p:cTn id="12" presetID="3" presetClass="entr" presetSubtype="1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1"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P spid="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5DC5-0A22-1947-9065-205DBE0325B5}"/>
              </a:ext>
            </a:extLst>
          </p:cNvPr>
          <p:cNvSpPr>
            <a:spLocks noGrp="1"/>
          </p:cNvSpPr>
          <p:nvPr>
            <p:ph type="title"/>
          </p:nvPr>
        </p:nvSpPr>
        <p:spPr/>
        <p:txBody>
          <a:bodyPr/>
          <a:lstStyle/>
          <a:p>
            <a:endParaRPr lang="en-VN"/>
          </a:p>
        </p:txBody>
      </p:sp>
      <p:sp>
        <p:nvSpPr>
          <p:cNvPr id="3" name="Content Placeholder 2">
            <a:extLst>
              <a:ext uri="{FF2B5EF4-FFF2-40B4-BE49-F238E27FC236}">
                <a16:creationId xmlns:a16="http://schemas.microsoft.com/office/drawing/2014/main" id="{E2AFE10E-B9E1-ED4E-9D32-37F244909C50}"/>
              </a:ext>
            </a:extLst>
          </p:cNvPr>
          <p:cNvSpPr>
            <a:spLocks noGrp="1"/>
          </p:cNvSpPr>
          <p:nvPr>
            <p:ph idx="1"/>
          </p:nvPr>
        </p:nvSpPr>
        <p:spPr/>
        <p:txBody>
          <a:bodyPr/>
          <a:lstStyle/>
          <a:p>
            <a:endParaRPr lang="en-VN"/>
          </a:p>
        </p:txBody>
      </p:sp>
      <p:pic>
        <p:nvPicPr>
          <p:cNvPr id="8194" name="Picture 2" descr="Staphylococcal Biofilm Development: Structure, Regulation, and Treatment  Strategies | Microbiology and Molecular Biology Reviews">
            <a:extLst>
              <a:ext uri="{FF2B5EF4-FFF2-40B4-BE49-F238E27FC236}">
                <a16:creationId xmlns:a16="http://schemas.microsoft.com/office/drawing/2014/main" id="{CAAF5BA7-5E63-C544-9D4E-9EAC02837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764" y="373890"/>
            <a:ext cx="7320761" cy="4769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46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911D049-C006-5A41-AC8E-93945F5A9BCA}"/>
              </a:ext>
            </a:extLst>
          </p:cNvPr>
          <p:cNvGrpSpPr/>
          <p:nvPr/>
        </p:nvGrpSpPr>
        <p:grpSpPr>
          <a:xfrm>
            <a:off x="63039" y="1522660"/>
            <a:ext cx="4154509" cy="3620840"/>
            <a:chOff x="965568" y="2184216"/>
            <a:chExt cx="4154509" cy="3620840"/>
          </a:xfrm>
        </p:grpSpPr>
        <p:pic>
          <p:nvPicPr>
            <p:cNvPr id="4" name="Picture 3">
              <a:extLst>
                <a:ext uri="{FF2B5EF4-FFF2-40B4-BE49-F238E27FC236}">
                  <a16:creationId xmlns:a16="http://schemas.microsoft.com/office/drawing/2014/main" id="{64419DC1-3B00-644F-9C86-67E9E2609A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568" y="2184216"/>
              <a:ext cx="4154509" cy="3620840"/>
            </a:xfrm>
            <a:prstGeom prst="rect">
              <a:avLst/>
            </a:prstGeom>
          </p:spPr>
        </p:pic>
        <p:sp>
          <p:nvSpPr>
            <p:cNvPr id="5" name="Oval 4">
              <a:extLst>
                <a:ext uri="{FF2B5EF4-FFF2-40B4-BE49-F238E27FC236}">
                  <a16:creationId xmlns:a16="http://schemas.microsoft.com/office/drawing/2014/main" id="{E95CC3F8-B70D-8F47-AB8D-9A51B2550C82}"/>
                </a:ext>
              </a:extLst>
            </p:cNvPr>
            <p:cNvSpPr/>
            <p:nvPr/>
          </p:nvSpPr>
          <p:spPr>
            <a:xfrm>
              <a:off x="2858947" y="2832398"/>
              <a:ext cx="972273" cy="34724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2" name="Title 1">
            <a:extLst>
              <a:ext uri="{FF2B5EF4-FFF2-40B4-BE49-F238E27FC236}">
                <a16:creationId xmlns:a16="http://schemas.microsoft.com/office/drawing/2014/main" id="{F3EB96D3-C99F-DD49-BAB3-05352620E538}"/>
              </a:ext>
            </a:extLst>
          </p:cNvPr>
          <p:cNvSpPr>
            <a:spLocks noGrp="1"/>
          </p:cNvSpPr>
          <p:nvPr>
            <p:ph type="title"/>
          </p:nvPr>
        </p:nvSpPr>
        <p:spPr/>
        <p:txBody>
          <a:bodyPr/>
          <a:lstStyle/>
          <a:p>
            <a:r>
              <a:rPr lang="en-US" dirty="0"/>
              <a:t>﻿DEBRIDEMENT</a:t>
            </a:r>
            <a:endParaRPr lang="en-VN" dirty="0"/>
          </a:p>
        </p:txBody>
      </p:sp>
      <p:sp>
        <p:nvSpPr>
          <p:cNvPr id="3" name="Content Placeholder 2">
            <a:extLst>
              <a:ext uri="{FF2B5EF4-FFF2-40B4-BE49-F238E27FC236}">
                <a16:creationId xmlns:a16="http://schemas.microsoft.com/office/drawing/2014/main" id="{DD1170A5-3DAC-7448-AC95-EFD03B15BF56}"/>
              </a:ext>
            </a:extLst>
          </p:cNvPr>
          <p:cNvSpPr>
            <a:spLocks noGrp="1"/>
          </p:cNvSpPr>
          <p:nvPr>
            <p:ph idx="1"/>
          </p:nvPr>
        </p:nvSpPr>
        <p:spPr>
          <a:xfrm>
            <a:off x="4367722" y="2065572"/>
            <a:ext cx="4891394" cy="3287399"/>
          </a:xfrm>
        </p:spPr>
        <p:txBody>
          <a:bodyPr>
            <a:normAutofit/>
          </a:bodyPr>
          <a:lstStyle/>
          <a:p>
            <a:pPr marL="0" indent="0">
              <a:buNone/>
            </a:pPr>
            <a:r>
              <a:rPr lang="en-US" sz="1800" dirty="0">
                <a:latin typeface="Arial" panose="020B0604020202020204" pitchFamily="34" charset="0"/>
                <a:cs typeface="Arial" panose="020B0604020202020204" pitchFamily="34" charset="0"/>
              </a:rPr>
              <a:t>﻿Surgical debridement:</a:t>
            </a:r>
          </a:p>
          <a:p>
            <a:r>
              <a:rPr lang="en-US" sz="1800" dirty="0" err="1">
                <a:latin typeface="Arial" panose="020B0604020202020204" pitchFamily="34" charset="0"/>
                <a:cs typeface="Arial" panose="020B0604020202020204" pitchFamily="34" charset="0"/>
              </a:rPr>
              <a:t>Anaesthesia</a:t>
            </a: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Done with scalpel, curettage or tangential ﻿</a:t>
            </a:r>
            <a:r>
              <a:rPr lang="en-US" sz="1800" dirty="0" err="1">
                <a:latin typeface="Arial" panose="020B0604020202020204" pitchFamily="34" charset="0"/>
                <a:cs typeface="Arial" panose="020B0604020202020204" pitchFamily="34" charset="0"/>
              </a:rPr>
              <a:t>hydrosurgery</a:t>
            </a:r>
            <a:endParaRPr lang="en-V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8124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pic>
        <p:nvPicPr>
          <p:cNvPr id="7" name="Picture 6">
            <a:extLst>
              <a:ext uri="{FF2B5EF4-FFF2-40B4-BE49-F238E27FC236}">
                <a16:creationId xmlns:a16="http://schemas.microsoft.com/office/drawing/2014/main" id="{3353F8FC-68D2-564E-A550-4E382CA54E04}"/>
              </a:ext>
            </a:extLst>
          </p:cNvPr>
          <p:cNvPicPr>
            <a:picLocks noChangeAspect="1"/>
          </p:cNvPicPr>
          <p:nvPr/>
        </p:nvPicPr>
        <p:blipFill>
          <a:blip r:embed="rId2"/>
          <a:stretch>
            <a:fillRect/>
          </a:stretch>
        </p:blipFill>
        <p:spPr>
          <a:xfrm>
            <a:off x="-130629" y="751404"/>
            <a:ext cx="8905917" cy="4243218"/>
          </a:xfrm>
          <a:prstGeom prst="rect">
            <a:avLst/>
          </a:prstGeom>
        </p:spPr>
      </p:pic>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E02C2-6992-AC4A-8E11-5C44D2936253}"/>
              </a:ext>
            </a:extLst>
          </p:cNvPr>
          <p:cNvSpPr>
            <a:spLocks noGrp="1"/>
          </p:cNvSpPr>
          <p:nvPr>
            <p:ph type="title"/>
          </p:nvPr>
        </p:nvSpPr>
        <p:spPr/>
        <p:txBody>
          <a:bodyPr/>
          <a:lstStyle/>
          <a:p>
            <a:r>
              <a:rPr lang="en-US" dirty="0"/>
              <a:t>﻿DEBRIDEMENT</a:t>
            </a:r>
            <a:endParaRPr lang="en-VN" dirty="0"/>
          </a:p>
        </p:txBody>
      </p:sp>
      <p:sp>
        <p:nvSpPr>
          <p:cNvPr id="3" name="Content Placeholder 2">
            <a:extLst>
              <a:ext uri="{FF2B5EF4-FFF2-40B4-BE49-F238E27FC236}">
                <a16:creationId xmlns:a16="http://schemas.microsoft.com/office/drawing/2014/main" id="{BA3D0A28-E2D5-164A-8B65-89D34A31255F}"/>
              </a:ext>
            </a:extLst>
          </p:cNvPr>
          <p:cNvSpPr>
            <a:spLocks noGrp="1"/>
          </p:cNvSpPr>
          <p:nvPr>
            <p:ph idx="1"/>
          </p:nvPr>
        </p:nvSpPr>
        <p:spPr>
          <a:xfrm>
            <a:off x="4178463" y="2716856"/>
            <a:ext cx="5442294" cy="1984834"/>
          </a:xfrm>
        </p:spPr>
        <p:txBody>
          <a:bodyPr>
            <a:normAutofit/>
          </a:bodyPr>
          <a:lstStyle/>
          <a:p>
            <a:pPr marL="0" indent="0">
              <a:buNone/>
            </a:pP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Hydrosurgery</a:t>
            </a: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Tissue is friable</a:t>
            </a:r>
          </a:p>
          <a:p>
            <a:r>
              <a:rPr lang="en-US" sz="1800" dirty="0">
                <a:latin typeface="Arial" panose="020B0604020202020204" pitchFamily="34" charset="0"/>
                <a:cs typeface="Arial" panose="020B0604020202020204" pitchFamily="34" charset="0"/>
              </a:rPr>
              <a:t>Tangential excision is required as in burns</a:t>
            </a:r>
          </a:p>
          <a:p>
            <a:r>
              <a:rPr lang="en-US" sz="1800" dirty="0">
                <a:latin typeface="Arial" panose="020B0604020202020204" pitchFamily="34" charset="0"/>
                <a:cs typeface="Arial" panose="020B0604020202020204" pitchFamily="34" charset="0"/>
              </a:rPr>
              <a:t>Large wounds with a thin layer of non-viable tissue </a:t>
            </a:r>
          </a:p>
        </p:txBody>
      </p:sp>
      <p:grpSp>
        <p:nvGrpSpPr>
          <p:cNvPr id="11" name="Group 10">
            <a:extLst>
              <a:ext uri="{FF2B5EF4-FFF2-40B4-BE49-F238E27FC236}">
                <a16:creationId xmlns:a16="http://schemas.microsoft.com/office/drawing/2014/main" id="{2CFAE9DB-5009-0A4B-8BA2-67BBA2495C7E}"/>
              </a:ext>
            </a:extLst>
          </p:cNvPr>
          <p:cNvGrpSpPr/>
          <p:nvPr/>
        </p:nvGrpSpPr>
        <p:grpSpPr>
          <a:xfrm>
            <a:off x="4964824" y="1469048"/>
            <a:ext cx="5254906" cy="1247808"/>
            <a:chOff x="4964824" y="1469048"/>
            <a:chExt cx="5254906" cy="1247808"/>
          </a:xfrm>
        </p:grpSpPr>
        <p:sp>
          <p:nvSpPr>
            <p:cNvPr id="6" name="TextBox 5">
              <a:extLst>
                <a:ext uri="{FF2B5EF4-FFF2-40B4-BE49-F238E27FC236}">
                  <a16:creationId xmlns:a16="http://schemas.microsoft.com/office/drawing/2014/main" id="{6E40E4CE-4EB4-C94F-89A1-29F8183F4A78}"/>
                </a:ext>
              </a:extLst>
            </p:cNvPr>
            <p:cNvSpPr txBox="1"/>
            <p:nvPr/>
          </p:nvSpPr>
          <p:spPr>
            <a:xfrm>
              <a:off x="4964824" y="1469048"/>
              <a:ext cx="5254906" cy="369332"/>
            </a:xfrm>
            <a:prstGeom prst="rect">
              <a:avLst/>
            </a:prstGeom>
            <a:noFill/>
          </p:spPr>
          <p:txBody>
            <a:bodyPr wrap="square">
              <a:spAutoFit/>
            </a:bodyPr>
            <a:lstStyle/>
            <a:p>
              <a:r>
                <a:rPr lang="en-US" sz="1800" dirty="0">
                  <a:solidFill>
                    <a:srgbClr val="C00000"/>
                  </a:solidFill>
                  <a:latin typeface="Arial" panose="020B0604020202020204" pitchFamily="34" charset="0"/>
                  <a:cs typeface="Arial" panose="020B0604020202020204" pitchFamily="34" charset="0"/>
                </a:rPr>
                <a:t>early as possible</a:t>
              </a:r>
              <a:endParaRPr lang="en-VN" dirty="0">
                <a:solidFill>
                  <a:srgbClr val="C00000"/>
                </a:solidFill>
              </a:endParaRPr>
            </a:p>
          </p:txBody>
        </p:sp>
        <p:sp>
          <p:nvSpPr>
            <p:cNvPr id="8" name="Down Arrow 7">
              <a:extLst>
                <a:ext uri="{FF2B5EF4-FFF2-40B4-BE49-F238E27FC236}">
                  <a16:creationId xmlns:a16="http://schemas.microsoft.com/office/drawing/2014/main" id="{39BBA234-64AD-B943-8069-A59B39FAC7D2}"/>
                </a:ext>
              </a:extLst>
            </p:cNvPr>
            <p:cNvSpPr/>
            <p:nvPr/>
          </p:nvSpPr>
          <p:spPr>
            <a:xfrm>
              <a:off x="5636871" y="1898080"/>
              <a:ext cx="625033" cy="8187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nvGrpSpPr>
          <p:cNvPr id="10" name="Group 9">
            <a:extLst>
              <a:ext uri="{FF2B5EF4-FFF2-40B4-BE49-F238E27FC236}">
                <a16:creationId xmlns:a16="http://schemas.microsoft.com/office/drawing/2014/main" id="{98987285-5468-CD43-9F95-2B2C0C98650E}"/>
              </a:ext>
            </a:extLst>
          </p:cNvPr>
          <p:cNvGrpSpPr/>
          <p:nvPr/>
        </p:nvGrpSpPr>
        <p:grpSpPr>
          <a:xfrm>
            <a:off x="413071" y="1525456"/>
            <a:ext cx="3765392" cy="3281708"/>
            <a:chOff x="413071" y="1525456"/>
            <a:chExt cx="3765392" cy="3281708"/>
          </a:xfrm>
        </p:grpSpPr>
        <p:pic>
          <p:nvPicPr>
            <p:cNvPr id="5" name="Picture 4">
              <a:extLst>
                <a:ext uri="{FF2B5EF4-FFF2-40B4-BE49-F238E27FC236}">
                  <a16:creationId xmlns:a16="http://schemas.microsoft.com/office/drawing/2014/main" id="{A26E3682-BE9A-CC4B-856A-71E14606B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71" y="1525456"/>
              <a:ext cx="3765392" cy="3281708"/>
            </a:xfrm>
            <a:prstGeom prst="rect">
              <a:avLst/>
            </a:prstGeom>
          </p:spPr>
        </p:pic>
        <p:sp>
          <p:nvSpPr>
            <p:cNvPr id="9" name="Oval 8">
              <a:extLst>
                <a:ext uri="{FF2B5EF4-FFF2-40B4-BE49-F238E27FC236}">
                  <a16:creationId xmlns:a16="http://schemas.microsoft.com/office/drawing/2014/main" id="{28017134-D982-DB41-A765-3FA28EBB017B}"/>
                </a:ext>
              </a:extLst>
            </p:cNvPr>
            <p:cNvSpPr/>
            <p:nvPr/>
          </p:nvSpPr>
          <p:spPr>
            <a:xfrm>
              <a:off x="2278018" y="2779782"/>
              <a:ext cx="1365813" cy="31388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Tree>
    <p:extLst>
      <p:ext uri="{BB962C8B-B14F-4D97-AF65-F5344CB8AC3E}">
        <p14:creationId xmlns:p14="http://schemas.microsoft.com/office/powerpoint/2010/main" val="167296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F8EDDE6-1914-244B-99D3-0C507A1A2D72}"/>
              </a:ext>
            </a:extLst>
          </p:cNvPr>
          <p:cNvGrpSpPr/>
          <p:nvPr/>
        </p:nvGrpSpPr>
        <p:grpSpPr>
          <a:xfrm>
            <a:off x="101659" y="1438476"/>
            <a:ext cx="4077269" cy="3553521"/>
            <a:chOff x="-37704" y="1932511"/>
            <a:chExt cx="4077269" cy="3553521"/>
          </a:xfrm>
        </p:grpSpPr>
        <p:pic>
          <p:nvPicPr>
            <p:cNvPr id="8" name="Picture 7">
              <a:extLst>
                <a:ext uri="{FF2B5EF4-FFF2-40B4-BE49-F238E27FC236}">
                  <a16:creationId xmlns:a16="http://schemas.microsoft.com/office/drawing/2014/main" id="{7B7A81AD-DB36-3149-87A3-123066A5A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04" y="1932511"/>
              <a:ext cx="4077269" cy="3553521"/>
            </a:xfrm>
            <a:prstGeom prst="rect">
              <a:avLst/>
            </a:prstGeom>
          </p:spPr>
        </p:pic>
        <p:sp>
          <p:nvSpPr>
            <p:cNvPr id="9" name="Oval 8">
              <a:extLst>
                <a:ext uri="{FF2B5EF4-FFF2-40B4-BE49-F238E27FC236}">
                  <a16:creationId xmlns:a16="http://schemas.microsoft.com/office/drawing/2014/main" id="{0513E2FF-70A7-A44C-BA3B-8F2AD8C56D99}"/>
                </a:ext>
              </a:extLst>
            </p:cNvPr>
            <p:cNvSpPr/>
            <p:nvPr/>
          </p:nvSpPr>
          <p:spPr>
            <a:xfrm>
              <a:off x="2279190" y="4091228"/>
              <a:ext cx="1239514" cy="24844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2" name="Title 1">
            <a:extLst>
              <a:ext uri="{FF2B5EF4-FFF2-40B4-BE49-F238E27FC236}">
                <a16:creationId xmlns:a16="http://schemas.microsoft.com/office/drawing/2014/main" id="{0E3ABDB5-212C-F848-88FD-5BE1B929B88B}"/>
              </a:ext>
            </a:extLst>
          </p:cNvPr>
          <p:cNvSpPr>
            <a:spLocks noGrp="1"/>
          </p:cNvSpPr>
          <p:nvPr>
            <p:ph type="title"/>
          </p:nvPr>
        </p:nvSpPr>
        <p:spPr/>
        <p:txBody>
          <a:bodyPr/>
          <a:lstStyle/>
          <a:p>
            <a:r>
              <a:rPr lang="en-US" dirty="0"/>
              <a:t>﻿DEBRIDEMENT</a:t>
            </a:r>
            <a:endParaRPr lang="en-VN" dirty="0"/>
          </a:p>
        </p:txBody>
      </p:sp>
      <p:sp>
        <p:nvSpPr>
          <p:cNvPr id="3" name="Content Placeholder 2">
            <a:extLst>
              <a:ext uri="{FF2B5EF4-FFF2-40B4-BE49-F238E27FC236}">
                <a16:creationId xmlns:a16="http://schemas.microsoft.com/office/drawing/2014/main" id="{A623B7A4-AB9F-EC47-8C8C-EDCE29797955}"/>
              </a:ext>
            </a:extLst>
          </p:cNvPr>
          <p:cNvSpPr>
            <a:spLocks noGrp="1"/>
          </p:cNvSpPr>
          <p:nvPr>
            <p:ph idx="1"/>
          </p:nvPr>
        </p:nvSpPr>
        <p:spPr>
          <a:xfrm>
            <a:off x="4868843" y="2065572"/>
            <a:ext cx="5004362" cy="3287399"/>
          </a:xfrm>
        </p:spPr>
        <p:txBody>
          <a:bodyPr>
            <a:normAutofit/>
          </a:bodyPr>
          <a:lstStyle/>
          <a:p>
            <a:pPr marL="0" indent="0">
              <a:buNone/>
            </a:pPr>
            <a:r>
              <a:rPr lang="en-US" sz="1800" dirty="0">
                <a:latin typeface="Arial" panose="020B0604020202020204" pitchFamily="34" charset="0"/>
                <a:cs typeface="Arial" panose="020B0604020202020204" pitchFamily="34" charset="0"/>
              </a:rPr>
              <a:t>Mechanical debridement:</a:t>
            </a:r>
          </a:p>
          <a:p>
            <a:r>
              <a:rPr lang="en-US" sz="1800" dirty="0">
                <a:latin typeface="Arial" panose="020B0604020202020204" pitchFamily="34" charset="0"/>
                <a:cs typeface="Arial" panose="020B0604020202020204" pitchFamily="34" charset="0"/>
              </a:rPr>
              <a:t>Hydro-jet</a:t>
            </a:r>
          </a:p>
          <a:p>
            <a:r>
              <a:rPr lang="en-US" sz="1800" dirty="0">
                <a:latin typeface="Arial" panose="020B0604020202020204" pitchFamily="34" charset="0"/>
                <a:cs typeface="Arial" panose="020B0604020202020204" pitchFamily="34" charset="0"/>
              </a:rPr>
              <a:t>Ultrasound</a:t>
            </a:r>
          </a:p>
          <a:p>
            <a:r>
              <a:rPr lang="en-US" sz="1800" dirty="0">
                <a:latin typeface="Arial" panose="020B0604020202020204" pitchFamily="34" charset="0"/>
                <a:cs typeface="Arial" panose="020B0604020202020204" pitchFamily="34" charset="0"/>
              </a:rPr>
              <a:t>Pulsatile lavage</a:t>
            </a:r>
          </a:p>
          <a:p>
            <a:r>
              <a:rPr lang="en-US" sz="1800" dirty="0">
                <a:latin typeface="Arial" panose="020B0604020202020204" pitchFamily="34" charset="0"/>
                <a:cs typeface="Arial" panose="020B0604020202020204" pitchFamily="34" charset="0"/>
              </a:rPr>
              <a:t>Gauze abrasion</a:t>
            </a:r>
          </a:p>
          <a:p>
            <a:r>
              <a:rPr lang="en-US" sz="1800" dirty="0">
                <a:latin typeface="Arial" panose="020B0604020202020204" pitchFamily="34" charset="0"/>
                <a:cs typeface="Arial" panose="020B0604020202020204" pitchFamily="34" charset="0"/>
              </a:rPr>
              <a:t>Wet-to-dry dressings.</a:t>
            </a:r>
          </a:p>
          <a:p>
            <a:pPr marL="0" indent="0">
              <a:buNone/>
            </a:pPr>
            <a:r>
              <a:rPr lang="en-US" sz="1800" dirty="0">
                <a:latin typeface="Arial" panose="020B0604020202020204" pitchFamily="34" charset="0"/>
                <a:cs typeface="Arial" panose="020B0604020202020204" pitchFamily="34" charset="0"/>
              </a:rPr>
              <a:t>Without local </a:t>
            </a:r>
            <a:r>
              <a:rPr lang="en-US" sz="1800" dirty="0" err="1">
                <a:latin typeface="Arial" panose="020B0604020202020204" pitchFamily="34" charset="0"/>
                <a:cs typeface="Arial" panose="020B0604020202020204" pitchFamily="34" charset="0"/>
              </a:rPr>
              <a:t>anaesthesia</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0643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4CEBD1D-7D9D-E649-BE19-0C3373D84976}"/>
              </a:ext>
            </a:extLst>
          </p:cNvPr>
          <p:cNvGrpSpPr/>
          <p:nvPr/>
        </p:nvGrpSpPr>
        <p:grpSpPr>
          <a:xfrm>
            <a:off x="83369" y="1434229"/>
            <a:ext cx="4113850" cy="3585404"/>
            <a:chOff x="3107802" y="1916570"/>
            <a:chExt cx="4113850" cy="3585404"/>
          </a:xfrm>
        </p:grpSpPr>
        <p:pic>
          <p:nvPicPr>
            <p:cNvPr id="4" name="Picture 3">
              <a:extLst>
                <a:ext uri="{FF2B5EF4-FFF2-40B4-BE49-F238E27FC236}">
                  <a16:creationId xmlns:a16="http://schemas.microsoft.com/office/drawing/2014/main" id="{3D136C9C-703C-9446-A2BE-EE15DAABB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802" y="1916570"/>
              <a:ext cx="4113850" cy="3585404"/>
            </a:xfrm>
            <a:prstGeom prst="rect">
              <a:avLst/>
            </a:prstGeom>
          </p:spPr>
        </p:pic>
        <p:sp>
          <p:nvSpPr>
            <p:cNvPr id="5" name="Oval 4">
              <a:extLst>
                <a:ext uri="{FF2B5EF4-FFF2-40B4-BE49-F238E27FC236}">
                  <a16:creationId xmlns:a16="http://schemas.microsoft.com/office/drawing/2014/main" id="{EC89B3F5-3D46-B049-B2AF-25B6DA212B22}"/>
                </a:ext>
              </a:extLst>
            </p:cNvPr>
            <p:cNvSpPr/>
            <p:nvPr/>
          </p:nvSpPr>
          <p:spPr>
            <a:xfrm>
              <a:off x="5660019" y="4418584"/>
              <a:ext cx="1261641" cy="41820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2" name="Title 1">
            <a:extLst>
              <a:ext uri="{FF2B5EF4-FFF2-40B4-BE49-F238E27FC236}">
                <a16:creationId xmlns:a16="http://schemas.microsoft.com/office/drawing/2014/main" id="{3F4C4FC6-A5E9-8E47-BE83-78835A9BF81A}"/>
              </a:ext>
            </a:extLst>
          </p:cNvPr>
          <p:cNvSpPr>
            <a:spLocks noGrp="1"/>
          </p:cNvSpPr>
          <p:nvPr>
            <p:ph type="title"/>
          </p:nvPr>
        </p:nvSpPr>
        <p:spPr/>
        <p:txBody>
          <a:bodyPr/>
          <a:lstStyle/>
          <a:p>
            <a:r>
              <a:rPr lang="en-US" dirty="0"/>
              <a:t>﻿DEBRIDEMENT</a:t>
            </a:r>
            <a:endParaRPr lang="en-VN" dirty="0"/>
          </a:p>
        </p:txBody>
      </p:sp>
      <p:sp>
        <p:nvSpPr>
          <p:cNvPr id="3" name="Content Placeholder 2">
            <a:extLst>
              <a:ext uri="{FF2B5EF4-FFF2-40B4-BE49-F238E27FC236}">
                <a16:creationId xmlns:a16="http://schemas.microsoft.com/office/drawing/2014/main" id="{829DFFE3-F0AD-FB43-9BBB-C96CD25543FB}"/>
              </a:ext>
            </a:extLst>
          </p:cNvPr>
          <p:cNvSpPr>
            <a:spLocks noGrp="1"/>
          </p:cNvSpPr>
          <p:nvPr>
            <p:ph idx="1"/>
          </p:nvPr>
        </p:nvSpPr>
        <p:spPr>
          <a:xfrm>
            <a:off x="4331146" y="1583231"/>
            <a:ext cx="4729485" cy="3287399"/>
          </a:xfrm>
        </p:spPr>
        <p:txBody>
          <a:bodyPr>
            <a:normAutofit/>
          </a:bodyPr>
          <a:lstStyle/>
          <a:p>
            <a:pPr marL="0" indent="0">
              <a:buNone/>
            </a:pPr>
            <a:r>
              <a:rPr lang="en-US" sz="1800" dirty="0">
                <a:latin typeface="Arial" panose="020B0604020202020204" pitchFamily="34" charset="0"/>
                <a:cs typeface="Arial" panose="020B0604020202020204" pitchFamily="34" charset="0"/>
              </a:rPr>
              <a:t>Enzymatic debridement degrade components of necrotic tissue :</a:t>
            </a:r>
          </a:p>
          <a:p>
            <a:r>
              <a:rPr lang="en-US" sz="1800" dirty="0">
                <a:latin typeface="Arial" panose="020B0604020202020204" pitchFamily="34" charset="0"/>
                <a:cs typeface="Arial" panose="020B0604020202020204" pitchFamily="34" charset="0"/>
              </a:rPr>
              <a:t>Chemicals</a:t>
            </a:r>
          </a:p>
          <a:p>
            <a:r>
              <a:rPr lang="en-US" sz="1800" dirty="0">
                <a:latin typeface="Arial" panose="020B0604020202020204" pitchFamily="34" charset="0"/>
                <a:cs typeface="Arial" panose="020B0604020202020204" pitchFamily="34" charset="0"/>
              </a:rPr>
              <a:t>Enzymes</a:t>
            </a:r>
          </a:p>
          <a:p>
            <a:pPr marL="0" indent="0">
              <a:buNone/>
            </a:pPr>
            <a:r>
              <a:rPr lang="en-US" sz="1800" dirty="0">
                <a:latin typeface="Arial" panose="020B0604020202020204" pitchFamily="34" charset="0"/>
                <a:cs typeface="Arial" panose="020B0604020202020204" pitchFamily="34" charset="0"/>
                <a:sym typeface="Wingdings" pitchFamily="2" charset="2"/>
              </a:rPr>
              <a:t></a:t>
            </a:r>
            <a:r>
              <a:rPr lang="en-US" sz="1800" dirty="0">
                <a:latin typeface="Arial" panose="020B0604020202020204" pitchFamily="34" charset="0"/>
                <a:cs typeface="Arial" panose="020B0604020202020204" pitchFamily="34" charset="0"/>
              </a:rPr>
              <a:t> Bromelain and collagenase</a:t>
            </a:r>
          </a:p>
          <a:p>
            <a:pPr marL="0" indent="0">
              <a:buNone/>
            </a:pPr>
            <a:r>
              <a:rPr lang="en-US" sz="1800" dirty="0">
                <a:latin typeface="Arial" panose="020B0604020202020204" pitchFamily="34" charset="0"/>
                <a:cs typeface="Arial" panose="020B0604020202020204" pitchFamily="34" charset="0"/>
              </a:rPr>
              <a:t>Additional surgical preparation if grafting</a:t>
            </a:r>
            <a:endParaRPr lang="en-VN" sz="1800" dirty="0">
              <a:latin typeface="Arial" panose="020B0604020202020204" pitchFamily="34" charset="0"/>
              <a:cs typeface="Arial" panose="020B0604020202020204" pitchFamily="34" charset="0"/>
            </a:endParaRPr>
          </a:p>
        </p:txBody>
      </p:sp>
      <p:pic>
        <p:nvPicPr>
          <p:cNvPr id="7170" name="Picture 2" descr="Chế phẩm Bromelain và những điều cần biết - YouMed">
            <a:extLst>
              <a:ext uri="{FF2B5EF4-FFF2-40B4-BE49-F238E27FC236}">
                <a16:creationId xmlns:a16="http://schemas.microsoft.com/office/drawing/2014/main" id="{FF962B4B-CA8C-8F4C-9C34-741473CFC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606" y="3590882"/>
            <a:ext cx="2976563"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08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arn(inVertical)">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CB237-6B0D-E043-ABE3-FD5B2FD0B118}"/>
              </a:ext>
            </a:extLst>
          </p:cNvPr>
          <p:cNvSpPr>
            <a:spLocks noGrp="1"/>
          </p:cNvSpPr>
          <p:nvPr>
            <p:ph type="title"/>
          </p:nvPr>
        </p:nvSpPr>
        <p:spPr/>
        <p:txBody>
          <a:bodyPr/>
          <a:lstStyle/>
          <a:p>
            <a:r>
              <a:rPr lang="en-US" dirty="0"/>
              <a:t>﻿INFECTION CONTROL</a:t>
            </a:r>
            <a:endParaRPr lang="en-VN" dirty="0"/>
          </a:p>
        </p:txBody>
      </p:sp>
      <p:sp>
        <p:nvSpPr>
          <p:cNvPr id="3" name="Content Placeholder 2">
            <a:extLst>
              <a:ext uri="{FF2B5EF4-FFF2-40B4-BE49-F238E27FC236}">
                <a16:creationId xmlns:a16="http://schemas.microsoft.com/office/drawing/2014/main" id="{C1D5AF95-1E07-BB49-9E04-C26F5CB16E13}"/>
              </a:ext>
            </a:extLst>
          </p:cNvPr>
          <p:cNvSpPr>
            <a:spLocks noGrp="1"/>
          </p:cNvSpPr>
          <p:nvPr>
            <p:ph idx="1"/>
          </p:nvPr>
        </p:nvSpPr>
        <p:spPr>
          <a:xfrm>
            <a:off x="3599727" y="3415008"/>
            <a:ext cx="6555658" cy="3287399"/>
          </a:xfrm>
        </p:spPr>
        <p:txBody>
          <a:bodyPr>
            <a:normAutofit/>
          </a:bodyPr>
          <a:lstStyle/>
          <a:p>
            <a:r>
              <a:rPr lang="en-US" sz="1800" dirty="0">
                <a:latin typeface="Arial" panose="020B0604020202020204" pitchFamily="34" charset="0"/>
                <a:cs typeface="Arial" panose="020B0604020202020204" pitchFamily="34" charset="0"/>
              </a:rPr>
              <a:t>﻿Systemic antibiotics (parenteral or oral): </a:t>
            </a:r>
            <a:r>
              <a:rPr lang="en-US" sz="1800" dirty="0">
                <a:solidFill>
                  <a:srgbClr val="C00000"/>
                </a:solidFill>
                <a:latin typeface="Arial" panose="020B0604020202020204" pitchFamily="34" charset="0"/>
                <a:cs typeface="Arial" panose="020B0604020202020204" pitchFamily="34" charset="0"/>
              </a:rPr>
              <a:t>10 days </a:t>
            </a:r>
          </a:p>
          <a:p>
            <a:pPr lvl="1">
              <a:buFont typeface="Wingdings" pitchFamily="2" charset="2"/>
              <a:buChar char="ü"/>
            </a:pPr>
            <a:r>
              <a:rPr lang="en-US" sz="1800" dirty="0">
                <a:latin typeface="Arial" panose="020B0604020202020204" pitchFamily="34" charset="0"/>
                <a:cs typeface="Arial" panose="020B0604020202020204" pitchFamily="34" charset="0"/>
              </a:rPr>
              <a:t>Clinically invasive infection</a:t>
            </a:r>
          </a:p>
          <a:p>
            <a:pPr lvl="1">
              <a:buFont typeface="Wingdings" pitchFamily="2" charset="2"/>
              <a:buChar char="ü"/>
            </a:pPr>
            <a:r>
              <a:rPr lang="en-US" sz="1800" dirty="0" err="1">
                <a:latin typeface="Arial" panose="020B0604020202020204" pitchFamily="34" charset="0"/>
                <a:cs typeface="Arial" panose="020B0604020202020204" pitchFamily="34" charset="0"/>
              </a:rPr>
              <a:t>Haemolytic</a:t>
            </a:r>
            <a:r>
              <a:rPr lang="en-US" sz="1800" dirty="0">
                <a:latin typeface="Arial" panose="020B0604020202020204" pitchFamily="34" charset="0"/>
                <a:cs typeface="Arial" panose="020B0604020202020204" pitchFamily="34" charset="0"/>
              </a:rPr>
              <a:t> streptococci</a:t>
            </a:r>
          </a:p>
          <a:p>
            <a:pPr lvl="1">
              <a:buFont typeface="Wingdings" pitchFamily="2" charset="2"/>
              <a:buChar char="ü"/>
            </a:pPr>
            <a:r>
              <a:rPr lang="en-US" sz="1800" dirty="0">
                <a:latin typeface="Arial" panose="020B0604020202020204" pitchFamily="34" charset="0"/>
                <a:cs typeface="Arial" panose="020B0604020202020204" pitchFamily="34" charset="0"/>
              </a:rPr>
              <a:t>Osteomyelitis (&gt;= 6 weeks)</a:t>
            </a:r>
          </a:p>
        </p:txBody>
      </p:sp>
      <p:pic>
        <p:nvPicPr>
          <p:cNvPr id="1026" name="Picture 2" descr="AAE Issues New Guidelines on the Use of Systemic Antibiotics in Endodontics  | Yorkhill Endodontics">
            <a:extLst>
              <a:ext uri="{FF2B5EF4-FFF2-40B4-BE49-F238E27FC236}">
                <a16:creationId xmlns:a16="http://schemas.microsoft.com/office/drawing/2014/main" id="{43EDE61A-1DF5-9140-8827-8F7FA09E3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467" y="1575636"/>
            <a:ext cx="3067291" cy="1697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726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10580-E5DA-A844-81EF-E2409FFABE3B}"/>
              </a:ext>
            </a:extLst>
          </p:cNvPr>
          <p:cNvSpPr>
            <a:spLocks noGrp="1"/>
          </p:cNvSpPr>
          <p:nvPr>
            <p:ph type="title"/>
          </p:nvPr>
        </p:nvSpPr>
        <p:spPr/>
        <p:txBody>
          <a:bodyPr/>
          <a:lstStyle/>
          <a:p>
            <a:r>
              <a:rPr lang="en-US" dirty="0"/>
              <a:t>﻿INFECTION CONTROL</a:t>
            </a:r>
            <a:endParaRPr lang="en-VN" dirty="0"/>
          </a:p>
        </p:txBody>
      </p:sp>
      <p:sp>
        <p:nvSpPr>
          <p:cNvPr id="3" name="Content Placeholder 2">
            <a:extLst>
              <a:ext uri="{FF2B5EF4-FFF2-40B4-BE49-F238E27FC236}">
                <a16:creationId xmlns:a16="http://schemas.microsoft.com/office/drawing/2014/main" id="{32152509-A89F-6E4B-B583-D267EED39192}"/>
              </a:ext>
            </a:extLst>
          </p:cNvPr>
          <p:cNvSpPr>
            <a:spLocks noGrp="1"/>
          </p:cNvSpPr>
          <p:nvPr>
            <p:ph idx="1"/>
          </p:nvPr>
        </p:nvSpPr>
        <p:spPr>
          <a:xfrm>
            <a:off x="2118300" y="1644257"/>
            <a:ext cx="6555658" cy="3287399"/>
          </a:xfrm>
        </p:spPr>
        <p:txBody>
          <a:bodyPr>
            <a:normAutofit/>
          </a:bodyPr>
          <a:lstStyle/>
          <a:p>
            <a:r>
              <a:rPr lang="en-US" sz="1800" dirty="0">
                <a:latin typeface="Arial" panose="020B0604020202020204" pitchFamily="34" charset="0"/>
                <a:cs typeface="Arial" panose="020B0604020202020204" pitchFamily="34" charset="0"/>
              </a:rPr>
              <a:t>﻿Topical antibiotics: </a:t>
            </a:r>
            <a:r>
              <a:rPr lang="en-US" sz="1800" dirty="0">
                <a:solidFill>
                  <a:srgbClr val="C00000"/>
                </a:solidFill>
                <a:latin typeface="Arial" panose="020B0604020202020204" pitchFamily="34" charset="0"/>
                <a:cs typeface="Arial" panose="020B0604020202020204" pitchFamily="34" charset="0"/>
              </a:rPr>
              <a:t>low cytotoxicity </a:t>
            </a:r>
            <a:r>
              <a:rPr lang="en-US" sz="1800" dirty="0">
                <a:latin typeface="Arial" panose="020B0604020202020204" pitchFamily="34" charset="0"/>
                <a:cs typeface="Arial" panose="020B0604020202020204" pitchFamily="34" charset="0"/>
              </a:rPr>
              <a:t>in </a:t>
            </a:r>
            <a:r>
              <a:rPr lang="en-US" sz="1800" dirty="0">
                <a:solidFill>
                  <a:srgbClr val="C00000"/>
                </a:solidFill>
                <a:latin typeface="Arial" panose="020B0604020202020204" pitchFamily="34" charset="0"/>
                <a:cs typeface="Arial" panose="020B0604020202020204" pitchFamily="34" charset="0"/>
              </a:rPr>
              <a:t>high concentration</a:t>
            </a:r>
          </a:p>
          <a:p>
            <a:r>
              <a:rPr lang="en-US" sz="1800" dirty="0">
                <a:latin typeface="Arial" panose="020B0604020202020204" pitchFamily="34" charset="0"/>
                <a:cs typeface="Arial" panose="020B0604020202020204" pitchFamily="34" charset="0"/>
              </a:rPr>
              <a:t>Minocycline and gentamycin </a:t>
            </a:r>
            <a:r>
              <a:rPr lang="en-US" sz="1800" dirty="0">
                <a:latin typeface="Arial" panose="020B0604020202020204" pitchFamily="34" charset="0"/>
                <a:cs typeface="Arial" panose="020B0604020202020204" pitchFamily="34" charset="0"/>
                <a:sym typeface="Wingdings" pitchFamily="2" charset="2"/>
              </a:rPr>
              <a:t> </a:t>
            </a:r>
            <a:r>
              <a:rPr lang="en-US" sz="1800" dirty="0">
                <a:latin typeface="Arial" panose="020B0604020202020204" pitchFamily="34" charset="0"/>
                <a:cs typeface="Arial" panose="020B0604020202020204" pitchFamily="34" charset="0"/>
              </a:rPr>
              <a:t>cleared by (FDA). Both can be delivered in concentrations of up to 100 MIC </a:t>
            </a:r>
          </a:p>
          <a:p>
            <a:r>
              <a:rPr lang="en-US" sz="1800" dirty="0">
                <a:latin typeface="Arial" panose="020B0604020202020204" pitchFamily="34" charset="0"/>
                <a:cs typeface="Arial" panose="020B0604020202020204" pitchFamily="34" charset="0"/>
              </a:rPr>
              <a:t>Minocycline: Gram+ bacteria and in high concentrations against many Gram bacteria including Pseudomonas. </a:t>
            </a:r>
            <a:endParaRPr lang="en-V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7255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A44F7-BBD3-BD45-9EDC-FC442597AA81}"/>
              </a:ext>
            </a:extLst>
          </p:cNvPr>
          <p:cNvSpPr>
            <a:spLocks noGrp="1"/>
          </p:cNvSpPr>
          <p:nvPr>
            <p:ph type="title"/>
          </p:nvPr>
        </p:nvSpPr>
        <p:spPr/>
        <p:txBody>
          <a:bodyPr/>
          <a:lstStyle/>
          <a:p>
            <a:r>
              <a:rPr lang="en-US" dirty="0"/>
              <a:t>﻿INFECTION CONTROL</a:t>
            </a:r>
            <a:endParaRPr lang="en-VN" dirty="0"/>
          </a:p>
        </p:txBody>
      </p:sp>
      <p:sp>
        <p:nvSpPr>
          <p:cNvPr id="3" name="Content Placeholder 2">
            <a:extLst>
              <a:ext uri="{FF2B5EF4-FFF2-40B4-BE49-F238E27FC236}">
                <a16:creationId xmlns:a16="http://schemas.microsoft.com/office/drawing/2014/main" id="{D5DFE1E5-ED02-F345-AFCC-717D1D5DD354}"/>
              </a:ext>
            </a:extLst>
          </p:cNvPr>
          <p:cNvSpPr>
            <a:spLocks noGrp="1"/>
          </p:cNvSpPr>
          <p:nvPr>
            <p:ph idx="1"/>
          </p:nvPr>
        </p:nvSpPr>
        <p:spPr>
          <a:xfrm>
            <a:off x="2131141" y="1482212"/>
            <a:ext cx="6792939" cy="3287399"/>
          </a:xfrm>
        </p:spPr>
        <p:txBody>
          <a:bodyPr>
            <a:normAutofit/>
          </a:bodyPr>
          <a:lstStyle/>
          <a:p>
            <a:r>
              <a:rPr lang="en-US" sz="1800" dirty="0">
                <a:latin typeface="Arial" panose="020B0604020202020204" pitchFamily="34" charset="0"/>
                <a:cs typeface="Arial" panose="020B0604020202020204" pitchFamily="34" charset="0"/>
              </a:rPr>
              <a:t>After debridement the wound is treated with an antimicrobial such as hypochlorous acid, </a:t>
            </a:r>
            <a:r>
              <a:rPr lang="en-US" sz="1800" dirty="0" err="1">
                <a:latin typeface="Arial" panose="020B0604020202020204" pitchFamily="34" charset="0"/>
                <a:cs typeface="Arial" panose="020B0604020202020204" pitchFamily="34" charset="0"/>
              </a:rPr>
              <a:t>cadexomer</a:t>
            </a:r>
            <a:r>
              <a:rPr lang="en-US" sz="1800" dirty="0">
                <a:latin typeface="Arial" panose="020B0604020202020204" pitchFamily="34" charset="0"/>
                <a:cs typeface="Arial" panose="020B0604020202020204" pitchFamily="34" charset="0"/>
              </a:rPr>
              <a:t> iodine, Ag+ and others. </a:t>
            </a:r>
          </a:p>
          <a:p>
            <a:r>
              <a:rPr lang="en-US" sz="1800" dirty="0">
                <a:latin typeface="Arial" panose="020B0604020202020204" pitchFamily="34" charset="0"/>
                <a:cs typeface="Arial" panose="020B0604020202020204" pitchFamily="34" charset="0"/>
              </a:rPr>
              <a:t>Washing and scrubbing the wound</a:t>
            </a:r>
            <a:endParaRPr lang="en-VN" sz="1800"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9E7BEAFC-9EE4-7B47-9325-5A6E5A801349}"/>
              </a:ext>
            </a:extLst>
          </p:cNvPr>
          <p:cNvGrpSpPr/>
          <p:nvPr/>
        </p:nvGrpSpPr>
        <p:grpSpPr>
          <a:xfrm>
            <a:off x="1233823" y="3125911"/>
            <a:ext cx="6610569" cy="1689866"/>
            <a:chOff x="1233823" y="3125911"/>
            <a:chExt cx="6610569" cy="1689866"/>
          </a:xfrm>
        </p:grpSpPr>
        <p:pic>
          <p:nvPicPr>
            <p:cNvPr id="2050" name="Picture 2" descr="Bacteria là gì? Phân loại, lợi ích và tác hại của bacteria | BSTT">
              <a:extLst>
                <a:ext uri="{FF2B5EF4-FFF2-40B4-BE49-F238E27FC236}">
                  <a16:creationId xmlns:a16="http://schemas.microsoft.com/office/drawing/2014/main" id="{BDFBC415-16A5-2542-BF46-31BBFD8B6D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823" y="3125911"/>
              <a:ext cx="3859039" cy="16898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ofilms – the bacterial wound communities that protect themselves from  attack">
              <a:extLst>
                <a:ext uri="{FF2B5EF4-FFF2-40B4-BE49-F238E27FC236}">
                  <a16:creationId xmlns:a16="http://schemas.microsoft.com/office/drawing/2014/main" id="{B73E2B5E-CFA2-0E4A-9D4A-D526CB95A9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126" y="3125911"/>
              <a:ext cx="2437266" cy="1689866"/>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Multiply 6">
            <a:extLst>
              <a:ext uri="{FF2B5EF4-FFF2-40B4-BE49-F238E27FC236}">
                <a16:creationId xmlns:a16="http://schemas.microsoft.com/office/drawing/2014/main" id="{6DDF6F30-D0E1-5943-85F2-BE0075D4FA4E}"/>
              </a:ext>
            </a:extLst>
          </p:cNvPr>
          <p:cNvSpPr/>
          <p:nvPr/>
        </p:nvSpPr>
        <p:spPr>
          <a:xfrm>
            <a:off x="4247909" y="3298486"/>
            <a:ext cx="1976856" cy="1541957"/>
          </a:xfrm>
          <a:prstGeom prst="mathMultiply">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400422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9B913-DDD8-0D48-A755-2BDF99697D5F}"/>
              </a:ext>
            </a:extLst>
          </p:cNvPr>
          <p:cNvSpPr>
            <a:spLocks noGrp="1"/>
          </p:cNvSpPr>
          <p:nvPr>
            <p:ph type="title"/>
          </p:nvPr>
        </p:nvSpPr>
        <p:spPr/>
        <p:txBody>
          <a:bodyPr/>
          <a:lstStyle/>
          <a:p>
            <a:r>
              <a:rPr lang="en-US" dirty="0"/>
              <a:t>﻿DRESSING MANAGEMENT</a:t>
            </a:r>
            <a:endParaRPr lang="en-VN" dirty="0"/>
          </a:p>
        </p:txBody>
      </p:sp>
      <p:sp>
        <p:nvSpPr>
          <p:cNvPr id="3" name="Content Placeholder 2">
            <a:extLst>
              <a:ext uri="{FF2B5EF4-FFF2-40B4-BE49-F238E27FC236}">
                <a16:creationId xmlns:a16="http://schemas.microsoft.com/office/drawing/2014/main" id="{0D862D34-4139-9443-AA7F-4D56C7B8CF2B}"/>
              </a:ext>
            </a:extLst>
          </p:cNvPr>
          <p:cNvSpPr>
            <a:spLocks noGrp="1"/>
          </p:cNvSpPr>
          <p:nvPr>
            <p:ph idx="1"/>
          </p:nvPr>
        </p:nvSpPr>
        <p:spPr/>
        <p:txBody>
          <a:bodyPr>
            <a:noAutofit/>
          </a:bodyPr>
          <a:lstStyle/>
          <a:p>
            <a:pPr marL="0" indent="0">
              <a:buNone/>
            </a:pPr>
            <a:r>
              <a:rPr lang="en-US" sz="1800" dirty="0">
                <a:latin typeface="Arial" panose="020B0604020202020204" pitchFamily="34" charset="0"/>
                <a:cs typeface="Arial" panose="020B0604020202020204" pitchFamily="34" charset="0"/>
              </a:rPr>
              <a:t>The main functions:</a:t>
            </a:r>
          </a:p>
          <a:p>
            <a:r>
              <a:rPr lang="en-US" sz="1800" dirty="0">
                <a:latin typeface="Arial" panose="020B0604020202020204" pitchFamily="34" charset="0"/>
                <a:cs typeface="Arial" panose="020B0604020202020204" pitchFamily="34" charset="0"/>
              </a:rPr>
              <a:t>Protection</a:t>
            </a:r>
          </a:p>
          <a:p>
            <a:r>
              <a:rPr lang="en-US" sz="1800" dirty="0">
                <a:latin typeface="Arial" panose="020B0604020202020204" pitchFamily="34" charset="0"/>
                <a:cs typeface="Arial" panose="020B0604020202020204" pitchFamily="34" charset="0"/>
              </a:rPr>
              <a:t>Exudate/moisture management</a:t>
            </a:r>
          </a:p>
          <a:p>
            <a:r>
              <a:rPr lang="en-US" sz="1800" dirty="0">
                <a:latin typeface="Arial" panose="020B0604020202020204" pitchFamily="34" charset="0"/>
                <a:cs typeface="Arial" panose="020B0604020202020204" pitchFamily="34" charset="0"/>
              </a:rPr>
              <a:t>Pain reduction</a:t>
            </a:r>
          </a:p>
          <a:p>
            <a:r>
              <a:rPr lang="en-US" sz="1800" dirty="0">
                <a:latin typeface="Arial" panose="020B0604020202020204" pitchFamily="34" charset="0"/>
                <a:cs typeface="Arial" panose="020B0604020202020204" pitchFamily="34" charset="0"/>
              </a:rPr>
              <a:t>Aesthetics</a:t>
            </a:r>
          </a:p>
          <a:p>
            <a:r>
              <a:rPr lang="en-US" sz="1800" dirty="0">
                <a:latin typeface="Arial" panose="020B0604020202020204" pitchFamily="34" charset="0"/>
                <a:cs typeface="Arial" panose="020B0604020202020204" pitchFamily="34" charset="0"/>
              </a:rPr>
              <a:t>Compression</a:t>
            </a:r>
          </a:p>
          <a:p>
            <a:r>
              <a:rPr lang="en-US" sz="1800" dirty="0">
                <a:latin typeface="Arial" panose="020B0604020202020204" pitchFamily="34" charset="0"/>
                <a:cs typeface="Arial" panose="020B0604020202020204" pitchFamily="34" charset="0"/>
              </a:rPr>
              <a:t>Offloading</a:t>
            </a:r>
          </a:p>
          <a:p>
            <a:r>
              <a:rPr lang="en-US" sz="1800" dirty="0" err="1">
                <a:latin typeface="Arial" panose="020B0604020202020204" pitchFamily="34" charset="0"/>
                <a:cs typeface="Arial" panose="020B0604020202020204" pitchFamily="34" charset="0"/>
              </a:rPr>
              <a:t>Immobilisation</a:t>
            </a: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Negative pressure wound therapy (NPWT). </a:t>
            </a:r>
            <a:endParaRPr lang="en-V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9063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D8D7B-3412-B340-A380-32FBA5DC052F}"/>
              </a:ext>
            </a:extLst>
          </p:cNvPr>
          <p:cNvSpPr>
            <a:spLocks noGrp="1"/>
          </p:cNvSpPr>
          <p:nvPr>
            <p:ph type="title"/>
          </p:nvPr>
        </p:nvSpPr>
        <p:spPr/>
        <p:txBody>
          <a:bodyPr/>
          <a:lstStyle/>
          <a:p>
            <a:r>
              <a:rPr lang="en-US" dirty="0"/>
              <a:t>﻿DRESSING MANAGEMENT</a:t>
            </a:r>
            <a:endParaRPr lang="en-VN" dirty="0"/>
          </a:p>
        </p:txBody>
      </p:sp>
      <p:pic>
        <p:nvPicPr>
          <p:cNvPr id="5" name="Content Placeholder 4">
            <a:extLst>
              <a:ext uri="{FF2B5EF4-FFF2-40B4-BE49-F238E27FC236}">
                <a16:creationId xmlns:a16="http://schemas.microsoft.com/office/drawing/2014/main" id="{524E771F-7906-F044-BBF6-22CA6AA6CAB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2273" y="126394"/>
            <a:ext cx="7940053" cy="4974952"/>
          </a:xfrm>
        </p:spPr>
      </p:pic>
    </p:spTree>
    <p:extLst>
      <p:ext uri="{BB962C8B-B14F-4D97-AF65-F5344CB8AC3E}">
        <p14:creationId xmlns:p14="http://schemas.microsoft.com/office/powerpoint/2010/main" val="22086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B0310-80F5-D144-9EFE-586C1DDB0ED4}"/>
              </a:ext>
            </a:extLst>
          </p:cNvPr>
          <p:cNvSpPr>
            <a:spLocks noGrp="1"/>
          </p:cNvSpPr>
          <p:nvPr>
            <p:ph type="title"/>
          </p:nvPr>
        </p:nvSpPr>
        <p:spPr/>
        <p:txBody>
          <a:bodyPr/>
          <a:lstStyle/>
          <a:p>
            <a:r>
              <a:rPr lang="en-US" dirty="0"/>
              <a:t>﻿GRAFTING</a:t>
            </a:r>
            <a:endParaRPr lang="en-VN" dirty="0"/>
          </a:p>
        </p:txBody>
      </p:sp>
      <p:sp>
        <p:nvSpPr>
          <p:cNvPr id="3" name="Content Placeholder 2">
            <a:extLst>
              <a:ext uri="{FF2B5EF4-FFF2-40B4-BE49-F238E27FC236}">
                <a16:creationId xmlns:a16="http://schemas.microsoft.com/office/drawing/2014/main" id="{CB5B7071-421F-5747-A986-CF2E7409A5E8}"/>
              </a:ext>
            </a:extLst>
          </p:cNvPr>
          <p:cNvSpPr>
            <a:spLocks noGrp="1"/>
          </p:cNvSpPr>
          <p:nvPr>
            <p:ph idx="1"/>
          </p:nvPr>
        </p:nvSpPr>
        <p:spPr>
          <a:xfrm>
            <a:off x="1736203" y="1655833"/>
            <a:ext cx="7864997" cy="3287399"/>
          </a:xfrm>
        </p:spPr>
        <p:txBody>
          <a:bodyPr>
            <a:noAutofit/>
          </a:bodyPr>
          <a:lstStyle/>
          <a:p>
            <a:r>
              <a:rPr lang="en-US" sz="1800" dirty="0">
                <a:latin typeface="Arial" panose="020B0604020202020204" pitchFamily="34" charset="0"/>
                <a:cs typeface="Arial" panose="020B0604020202020204" pitchFamily="34" charset="0"/>
              </a:rPr>
              <a:t>﻿Autologous skin grafts</a:t>
            </a:r>
          </a:p>
          <a:p>
            <a:pPr marL="400050" lvl="1" indent="0">
              <a:buNone/>
            </a:pPr>
            <a:r>
              <a:rPr lang="en-US" sz="1800" dirty="0">
                <a:latin typeface="Arial" panose="020B0604020202020204" pitchFamily="34" charset="0"/>
                <a:cs typeface="Arial" panose="020B0604020202020204" pitchFamily="34" charset="0"/>
              </a:rPr>
              <a:t>﻿1. Split-thickness skin grafts</a:t>
            </a:r>
          </a:p>
          <a:p>
            <a:pPr marL="400050" lvl="1" indent="0">
              <a:buNone/>
            </a:pPr>
            <a:r>
              <a:rPr lang="en-US" sz="1800" dirty="0">
                <a:latin typeface="Arial" panose="020B0604020202020204" pitchFamily="34" charset="0"/>
                <a:cs typeface="Arial" panose="020B0604020202020204" pitchFamily="34" charset="0"/>
              </a:rPr>
              <a:t>2. Full-thickness grafts </a:t>
            </a:r>
          </a:p>
          <a:p>
            <a:pPr marL="400050" lvl="1" indent="0">
              <a:buNone/>
            </a:pPr>
            <a:r>
              <a:rPr lang="en-US" sz="1800" dirty="0">
                <a:latin typeface="Arial" panose="020B0604020202020204" pitchFamily="34" charset="0"/>
                <a:cs typeface="Arial" panose="020B0604020202020204" pitchFamily="34" charset="0"/>
              </a:rPr>
              <a:t>3. Epidermal skin grafts </a:t>
            </a:r>
          </a:p>
          <a:p>
            <a:pPr marL="400050" lvl="1" indent="0">
              <a:buNone/>
            </a:pPr>
            <a:r>
              <a:rPr lang="en-US" sz="1800" dirty="0">
                <a:latin typeface="Arial" panose="020B0604020202020204" pitchFamily="34" charset="0"/>
                <a:cs typeface="Arial" panose="020B0604020202020204" pitchFamily="34" charset="0"/>
              </a:rPr>
              <a:t>4. Composite grafts</a:t>
            </a:r>
          </a:p>
          <a:p>
            <a:r>
              <a:rPr lang="en-US" sz="2000" dirty="0">
                <a:latin typeface="Arial" panose="020B0604020202020204" pitchFamily="34" charset="0"/>
                <a:cs typeface="Arial" panose="020B0604020202020204" pitchFamily="34" charset="0"/>
              </a:rPr>
              <a:t>Autologous fat grafts</a:t>
            </a:r>
          </a:p>
          <a:p>
            <a:r>
              <a:rPr lang="en-US" sz="2000" dirty="0">
                <a:latin typeface="Arial" panose="020B0604020202020204" pitchFamily="34" charset="0"/>
                <a:cs typeface="Arial" panose="020B0604020202020204" pitchFamily="34" charset="0"/>
              </a:rPr>
              <a:t>﻿Non-autologous grafts</a:t>
            </a:r>
          </a:p>
          <a:p>
            <a:r>
              <a:rPr lang="en-US" sz="2000" dirty="0">
                <a:latin typeface="Arial" panose="020B0604020202020204" pitchFamily="34" charset="0"/>
                <a:cs typeface="Arial" panose="020B0604020202020204" pitchFamily="34" charset="0"/>
              </a:rPr>
              <a:t>﻿Future technologies</a:t>
            </a:r>
            <a:endParaRPr lang="en-VN" sz="2000" dirty="0">
              <a:latin typeface="Arial" panose="020B0604020202020204" pitchFamily="34" charset="0"/>
              <a:cs typeface="Arial" panose="020B0604020202020204" pitchFamily="34" charset="0"/>
            </a:endParaRPr>
          </a:p>
          <a:p>
            <a:pPr marL="400050" lvl="1" indent="0">
              <a:buNone/>
            </a:pPr>
            <a:endParaRPr lang="en-V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7146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EF600-2C8E-FD47-8075-A9F4199807AE}"/>
              </a:ext>
            </a:extLst>
          </p:cNvPr>
          <p:cNvSpPr>
            <a:spLocks noGrp="1"/>
          </p:cNvSpPr>
          <p:nvPr>
            <p:ph type="title"/>
          </p:nvPr>
        </p:nvSpPr>
        <p:spPr/>
        <p:txBody>
          <a:bodyPr/>
          <a:lstStyle/>
          <a:p>
            <a:r>
              <a:rPr lang="en-US" dirty="0"/>
              <a:t>﻿PAIN MANAGEMENT</a:t>
            </a:r>
            <a:endParaRPr lang="en-VN" dirty="0"/>
          </a:p>
        </p:txBody>
      </p:sp>
      <p:sp>
        <p:nvSpPr>
          <p:cNvPr id="3" name="Content Placeholder 2">
            <a:extLst>
              <a:ext uri="{FF2B5EF4-FFF2-40B4-BE49-F238E27FC236}">
                <a16:creationId xmlns:a16="http://schemas.microsoft.com/office/drawing/2014/main" id="{911924BD-62AD-6346-AB08-5EA1427E8D74}"/>
              </a:ext>
            </a:extLst>
          </p:cNvPr>
          <p:cNvSpPr>
            <a:spLocks noGrp="1"/>
          </p:cNvSpPr>
          <p:nvPr>
            <p:ph idx="1"/>
          </p:nvPr>
        </p:nvSpPr>
        <p:spPr>
          <a:xfrm>
            <a:off x="1563981" y="1785621"/>
            <a:ext cx="7232777" cy="3287399"/>
          </a:xfrm>
        </p:spPr>
        <p:txBody>
          <a:bodyPr>
            <a:normAutofit/>
          </a:bodyPr>
          <a:lstStyle/>
          <a:p>
            <a:r>
              <a:rPr lang="en-US" sz="2000" dirty="0">
                <a:latin typeface="Arial" panose="020B0604020202020204" pitchFamily="34" charset="0"/>
                <a:cs typeface="Arial" panose="020B0604020202020204" pitchFamily="34" charset="0"/>
              </a:rPr>
              <a:t>﻿Wound pain: </a:t>
            </a:r>
          </a:p>
          <a:p>
            <a:pPr lvl="1">
              <a:buFont typeface="Wingdings" pitchFamily="2" charset="2"/>
              <a:buChar char="ü"/>
            </a:pPr>
            <a:r>
              <a:rPr lang="en-US" sz="2000" dirty="0">
                <a:latin typeface="Arial" panose="020B0604020202020204" pitchFamily="34" charset="0"/>
                <a:cs typeface="Arial" panose="020B0604020202020204" pitchFamily="34" charset="0"/>
              </a:rPr>
              <a:t>Presence of the wound</a:t>
            </a:r>
          </a:p>
          <a:p>
            <a:pPr lvl="1">
              <a:buFont typeface="Wingdings" pitchFamily="2" charset="2"/>
              <a:buChar char="ü"/>
            </a:pPr>
            <a:r>
              <a:rPr lang="en-US" sz="2000" dirty="0">
                <a:latin typeface="Arial" panose="020B0604020202020204" pitchFamily="34" charset="0"/>
                <a:cs typeface="Arial" panose="020B0604020202020204" pitchFamily="34" charset="0"/>
              </a:rPr>
              <a:t>The disease process (neuropathy, inflammation, ischemia and infection)</a:t>
            </a:r>
          </a:p>
          <a:p>
            <a:pPr lvl="1">
              <a:buFont typeface="Wingdings" pitchFamily="2" charset="2"/>
              <a:buChar char="ü"/>
            </a:pPr>
            <a:r>
              <a:rPr lang="en-US" sz="2000" dirty="0">
                <a:latin typeface="Arial" panose="020B0604020202020204" pitchFamily="34" charset="0"/>
                <a:cs typeface="Arial" panose="020B0604020202020204" pitchFamily="34" charset="0"/>
              </a:rPr>
              <a:t>Treatment procedures (including debridement, dressing changes and cleansing)</a:t>
            </a:r>
          </a:p>
          <a:p>
            <a:pPr lvl="1">
              <a:buFont typeface="Wingdings" pitchFamily="2" charset="2"/>
              <a:buChar char="ü"/>
            </a:pPr>
            <a:r>
              <a:rPr lang="en-US" sz="2000" dirty="0">
                <a:latin typeface="Arial" panose="020B0604020202020204" pitchFamily="34" charset="0"/>
                <a:cs typeface="Arial" panose="020B0604020202020204" pitchFamily="34" charset="0"/>
              </a:rPr>
              <a:t>A very low pain tolerance</a:t>
            </a:r>
          </a:p>
        </p:txBody>
      </p:sp>
    </p:spTree>
    <p:extLst>
      <p:ext uri="{BB962C8B-B14F-4D97-AF65-F5344CB8AC3E}">
        <p14:creationId xmlns:p14="http://schemas.microsoft.com/office/powerpoint/2010/main" val="3059285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Wound</a:t>
            </a:r>
          </a:p>
        </p:txBody>
      </p:sp>
      <p:sp>
        <p:nvSpPr>
          <p:cNvPr id="5" name="Content Placeholder 4"/>
          <p:cNvSpPr>
            <a:spLocks noGrp="1"/>
          </p:cNvSpPr>
          <p:nvPr>
            <p:ph idx="1"/>
          </p:nvPr>
        </p:nvSpPr>
        <p:spPr>
          <a:xfrm>
            <a:off x="1708218" y="1718011"/>
            <a:ext cx="7598981" cy="3335382"/>
          </a:xfrm>
        </p:spPr>
        <p:txBody>
          <a:bodyPr>
            <a:normAutofit/>
          </a:bodyPr>
          <a:lstStyle/>
          <a:p>
            <a:pPr marL="0" indent="0">
              <a:buNone/>
            </a:pPr>
            <a:r>
              <a:rPr lang="vi-VN" sz="1600" dirty="0"/>
              <a:t>﻿Any break in the structural and functional integrity of the skin</a:t>
            </a:r>
          </a:p>
          <a:p>
            <a:pPr marL="0" indent="0">
              <a:buNone/>
            </a:pPr>
            <a:r>
              <a:rPr lang="vi-VN" sz="1600" dirty="0"/>
              <a:t>﻿A wound with failure </a:t>
            </a:r>
            <a:r>
              <a:rPr lang="vi-VN" sz="1600" dirty="0">
                <a:sym typeface="Wingdings" pitchFamily="2" charset="2"/>
              </a:rPr>
              <a:t> </a:t>
            </a:r>
            <a:r>
              <a:rPr lang="vi-VN" sz="1600" dirty="0"/>
              <a:t>4 weeks</a:t>
            </a:r>
            <a:r>
              <a:rPr lang="vi-VN" sz="1600" dirty="0">
                <a:sym typeface="Wingdings" pitchFamily="2" charset="2"/>
              </a:rPr>
              <a:t> </a:t>
            </a:r>
            <a:r>
              <a:rPr lang="vi-VN" sz="1600" dirty="0"/>
              <a:t>chronic</a:t>
            </a:r>
          </a:p>
          <a:p>
            <a:r>
              <a:rPr lang="vi-VN" sz="1600" dirty="0"/>
              <a:t>﻿The wound surface area is reduced by </a:t>
            </a:r>
            <a:r>
              <a:rPr lang="vi-VN" sz="1600" dirty="0">
                <a:highlight>
                  <a:srgbClr val="FFFF00"/>
                </a:highlight>
              </a:rPr>
              <a:t>50%</a:t>
            </a:r>
            <a:r>
              <a:rPr lang="vi-VN" sz="1600" dirty="0"/>
              <a:t> </a:t>
            </a:r>
            <a:r>
              <a:rPr lang="vi-VN" sz="1600" dirty="0">
                <a:sym typeface="Wingdings" pitchFamily="2" charset="2"/>
              </a:rPr>
              <a:t> </a:t>
            </a:r>
            <a:r>
              <a:rPr lang="vi-VN" sz="1600" dirty="0"/>
              <a:t>the same treatment in 12 weeks. </a:t>
            </a:r>
          </a:p>
          <a:p>
            <a:r>
              <a:rPr lang="vi-VN" sz="1600" dirty="0"/>
              <a:t>If </a:t>
            </a:r>
            <a:r>
              <a:rPr lang="vi-VN" sz="1600" dirty="0">
                <a:highlight>
                  <a:srgbClr val="FFFF00"/>
                </a:highlight>
              </a:rPr>
              <a:t>less than a 50% </a:t>
            </a:r>
            <a:r>
              <a:rPr lang="vi-VN" sz="1600" dirty="0"/>
              <a:t>reduction occurs </a:t>
            </a:r>
            <a:r>
              <a:rPr lang="vi-VN" sz="1600" dirty="0">
                <a:sym typeface="Wingdings" pitchFamily="2" charset="2"/>
              </a:rPr>
              <a:t></a:t>
            </a:r>
            <a:r>
              <a:rPr lang="vi-VN" sz="1600" dirty="0"/>
              <a:t>reassessment and change of treatment</a:t>
            </a:r>
          </a:p>
        </p:txBody>
      </p:sp>
      <p:pic>
        <p:nvPicPr>
          <p:cNvPr id="7" name="Picture 6">
            <a:extLst>
              <a:ext uri="{FF2B5EF4-FFF2-40B4-BE49-F238E27FC236}">
                <a16:creationId xmlns:a16="http://schemas.microsoft.com/office/drawing/2014/main" id="{CDB474AC-62FE-B444-8736-4217BB233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928" y="3385702"/>
            <a:ext cx="6964030" cy="1423183"/>
          </a:xfrm>
          <a:prstGeom prst="rect">
            <a:avLst/>
          </a:prstGeom>
        </p:spPr>
      </p:pic>
    </p:spTree>
    <p:extLst>
      <p:ext uri="{BB962C8B-B14F-4D97-AF65-F5344CB8AC3E}">
        <p14:creationId xmlns:p14="http://schemas.microsoft.com/office/powerpoint/2010/main" val="1101633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37321-B59A-4849-AC4D-41E1647AC006}"/>
              </a:ext>
            </a:extLst>
          </p:cNvPr>
          <p:cNvSpPr>
            <a:spLocks noGrp="1"/>
          </p:cNvSpPr>
          <p:nvPr>
            <p:ph type="title"/>
          </p:nvPr>
        </p:nvSpPr>
        <p:spPr/>
        <p:txBody>
          <a:bodyPr/>
          <a:lstStyle/>
          <a:p>
            <a:r>
              <a:rPr lang="en-US" dirty="0"/>
              <a:t>﻿PAIN MANAGEMENT</a:t>
            </a:r>
            <a:endParaRPr lang="en-VN" dirty="0"/>
          </a:p>
        </p:txBody>
      </p:sp>
      <p:sp>
        <p:nvSpPr>
          <p:cNvPr id="3" name="Content Placeholder 2">
            <a:extLst>
              <a:ext uri="{FF2B5EF4-FFF2-40B4-BE49-F238E27FC236}">
                <a16:creationId xmlns:a16="http://schemas.microsoft.com/office/drawing/2014/main" id="{9B622EDA-5A3B-814A-BE1B-06DD64CB8F9A}"/>
              </a:ext>
            </a:extLst>
          </p:cNvPr>
          <p:cNvSpPr>
            <a:spLocks noGrp="1"/>
          </p:cNvSpPr>
          <p:nvPr>
            <p:ph idx="1"/>
          </p:nvPr>
        </p:nvSpPr>
        <p:spPr>
          <a:xfrm>
            <a:off x="2026970" y="1736855"/>
            <a:ext cx="7012858" cy="3287399"/>
          </a:xfrm>
        </p:spPr>
        <p:txBody>
          <a:bodyPr>
            <a:normAutofit/>
          </a:bodyPr>
          <a:lstStyle/>
          <a:p>
            <a:pPr marL="0" indent="0">
              <a:buNone/>
            </a:pPr>
            <a:r>
              <a:rPr lang="en-US" sz="2000" dirty="0">
                <a:latin typeface="Arial" panose="020B0604020202020204" pitchFamily="34" charset="0"/>
                <a:cs typeface="Arial" panose="020B0604020202020204" pitchFamily="34" charset="0"/>
                <a:sym typeface="Wingdings" pitchFamily="2" charset="2"/>
              </a:rPr>
              <a:t> </a:t>
            </a:r>
            <a:r>
              <a:rPr lang="en-US" sz="2000" dirty="0">
                <a:latin typeface="Arial" panose="020B0604020202020204" pitchFamily="34" charset="0"/>
                <a:cs typeface="Arial" panose="020B0604020202020204" pitchFamily="34" charset="0"/>
              </a:rPr>
              <a:t>effects of pain on their quality of life. </a:t>
            </a:r>
          </a:p>
          <a:p>
            <a:pPr lvl="1">
              <a:buFont typeface="Wingdings" pitchFamily="2" charset="2"/>
              <a:buChar char="ü"/>
            </a:pPr>
            <a:r>
              <a:rPr lang="en-US" sz="2000" dirty="0">
                <a:latin typeface="Arial" panose="020B0604020202020204" pitchFamily="34" charset="0"/>
                <a:cs typeface="Arial" panose="020B0604020202020204" pitchFamily="34" charset="0"/>
              </a:rPr>
              <a:t>Does it interfere with sleep? </a:t>
            </a:r>
          </a:p>
          <a:p>
            <a:pPr lvl="1">
              <a:buFont typeface="Wingdings" pitchFamily="2" charset="2"/>
              <a:buChar char="ü"/>
            </a:pPr>
            <a:r>
              <a:rPr lang="en-US" sz="2000" dirty="0">
                <a:latin typeface="Arial" panose="020B0604020202020204" pitchFamily="34" charset="0"/>
                <a:cs typeface="Arial" panose="020B0604020202020204" pitchFamily="34" charset="0"/>
              </a:rPr>
              <a:t>Does it influence appetite, activities of daily living? </a:t>
            </a:r>
          </a:p>
          <a:p>
            <a:pPr lvl="1">
              <a:buFont typeface="Wingdings" pitchFamily="2" charset="2"/>
              <a:buChar char="ü"/>
            </a:pPr>
            <a:r>
              <a:rPr lang="en-US" sz="2000" dirty="0">
                <a:latin typeface="Arial" panose="020B0604020202020204" pitchFamily="34" charset="0"/>
                <a:cs typeface="Arial" panose="020B0604020202020204" pitchFamily="34" charset="0"/>
              </a:rPr>
              <a:t>Does it prevent work, family, and social life? </a:t>
            </a:r>
          </a:p>
          <a:p>
            <a:pPr lvl="1">
              <a:buFont typeface="Wingdings" pitchFamily="2" charset="2"/>
              <a:buChar char="ü"/>
            </a:pPr>
            <a:r>
              <a:rPr lang="en-US" sz="2000" dirty="0">
                <a:latin typeface="Arial" panose="020B0604020202020204" pitchFamily="34" charset="0"/>
                <a:cs typeface="Arial" panose="020B0604020202020204" pitchFamily="34" charset="0"/>
              </a:rPr>
              <a:t>Does it limit mobility or exercise? </a:t>
            </a:r>
          </a:p>
          <a:p>
            <a:pPr marL="0" indent="0">
              <a:buNone/>
            </a:pPr>
            <a:r>
              <a:rPr lang="en-US" sz="2000" dirty="0">
                <a:latin typeface="Arial" panose="020B0604020202020204" pitchFamily="34" charset="0"/>
                <a:cs typeface="Arial" panose="020B0604020202020204" pitchFamily="34" charset="0"/>
              </a:rPr>
              <a:t>Findings should be documented in the medical record.</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996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5CD8-7A88-1444-937F-2082173C7F48}"/>
              </a:ext>
            </a:extLst>
          </p:cNvPr>
          <p:cNvSpPr>
            <a:spLocks noGrp="1"/>
          </p:cNvSpPr>
          <p:nvPr>
            <p:ph type="title"/>
          </p:nvPr>
        </p:nvSpPr>
        <p:spPr/>
        <p:txBody>
          <a:bodyPr/>
          <a:lstStyle/>
          <a:p>
            <a:r>
              <a:rPr lang="en-US" dirty="0"/>
              <a:t>﻿PAIN MANAGEMENT</a:t>
            </a:r>
            <a:endParaRPr lang="en-VN" dirty="0"/>
          </a:p>
        </p:txBody>
      </p:sp>
      <p:sp>
        <p:nvSpPr>
          <p:cNvPr id="3" name="Content Placeholder 2">
            <a:extLst>
              <a:ext uri="{FF2B5EF4-FFF2-40B4-BE49-F238E27FC236}">
                <a16:creationId xmlns:a16="http://schemas.microsoft.com/office/drawing/2014/main" id="{3987CFB9-14E2-7048-AFF1-9875210595DF}"/>
              </a:ext>
            </a:extLst>
          </p:cNvPr>
          <p:cNvSpPr>
            <a:spLocks noGrp="1"/>
          </p:cNvSpPr>
          <p:nvPr>
            <p:ph idx="1"/>
          </p:nvPr>
        </p:nvSpPr>
        <p:spPr>
          <a:xfrm>
            <a:off x="1807051" y="1586385"/>
            <a:ext cx="7012858" cy="3287399"/>
          </a:xfrm>
        </p:spPr>
        <p:txBody>
          <a:bodyPr>
            <a:normAutofit/>
          </a:bodyPr>
          <a:lstStyle/>
          <a:p>
            <a:pPr marL="0" indent="0">
              <a:buNone/>
            </a:pPr>
            <a:r>
              <a:rPr lang="en-US" sz="1800" dirty="0">
                <a:latin typeface="Arial" panose="020B0604020202020204" pitchFamily="34" charset="0"/>
                <a:cs typeface="Arial" panose="020B0604020202020204" pitchFamily="34" charset="0"/>
              </a:rPr>
              <a:t>WHO </a:t>
            </a:r>
            <a:r>
              <a:rPr lang="en-US" sz="1800" dirty="0">
                <a:latin typeface="Arial" panose="020B0604020202020204" pitchFamily="34" charset="0"/>
                <a:cs typeface="Arial" panose="020B0604020202020204" pitchFamily="34" charset="0"/>
                <a:sym typeface="Wingdings" pitchFamily="2" charset="2"/>
              </a:rPr>
              <a:t> </a:t>
            </a:r>
            <a:r>
              <a:rPr lang="en-US" sz="1800" dirty="0">
                <a:latin typeface="Arial" panose="020B0604020202020204" pitchFamily="34" charset="0"/>
                <a:cs typeface="Arial" panose="020B0604020202020204" pitchFamily="34" charset="0"/>
              </a:rPr>
              <a:t>three-step for cancer patients, and conceptually this can be applied to wound care.</a:t>
            </a:r>
          </a:p>
          <a:p>
            <a:r>
              <a:rPr lang="en-US" sz="1800" dirty="0">
                <a:latin typeface="Arial" panose="020B0604020202020204" pitchFamily="34" charset="0"/>
                <a:cs typeface="Arial" panose="020B0604020202020204" pitchFamily="34" charset="0"/>
              </a:rPr>
              <a:t>Step 1: A non-opioid analgesic (</a:t>
            </a:r>
            <a:r>
              <a:rPr lang="en-US" sz="1800" dirty="0">
                <a:solidFill>
                  <a:srgbClr val="C00000"/>
                </a:solidFill>
                <a:latin typeface="Arial" panose="020B0604020202020204" pitchFamily="34" charset="0"/>
                <a:cs typeface="Arial" panose="020B0604020202020204" pitchFamily="34" charset="0"/>
              </a:rPr>
              <a:t>NSAID</a:t>
            </a:r>
            <a:r>
              <a:rPr lang="en-US" sz="1800" dirty="0">
                <a:latin typeface="Arial" panose="020B0604020202020204" pitchFamily="34" charset="0"/>
                <a:cs typeface="Arial" panose="020B0604020202020204" pitchFamily="34" charset="0"/>
              </a:rPr>
              <a:t>). Adjuvants include tricyclic antidepressants anticonvulsants, antihistamines, benzodiazepines, steroids and phenothiazines. </a:t>
            </a:r>
          </a:p>
          <a:p>
            <a:r>
              <a:rPr lang="en-US" sz="1800" dirty="0">
                <a:latin typeface="Arial" panose="020B0604020202020204" pitchFamily="34" charset="0"/>
                <a:cs typeface="Arial" panose="020B0604020202020204" pitchFamily="34" charset="0"/>
              </a:rPr>
              <a:t>Step 2: If pain is not controlled: + an </a:t>
            </a:r>
            <a:r>
              <a:rPr lang="en-US" sz="1800" dirty="0">
                <a:solidFill>
                  <a:srgbClr val="C00000"/>
                </a:solidFill>
                <a:latin typeface="Arial" panose="020B0604020202020204" pitchFamily="34" charset="0"/>
                <a:cs typeface="Arial" panose="020B0604020202020204" pitchFamily="34" charset="0"/>
              </a:rPr>
              <a:t>opioid</a:t>
            </a:r>
            <a:r>
              <a:rPr lang="en-US" sz="1800" dirty="0">
                <a:latin typeface="Arial" panose="020B0604020202020204" pitchFamily="34" charset="0"/>
                <a:cs typeface="Arial" panose="020B0604020202020204" pitchFamily="34" charset="0"/>
              </a:rPr>
              <a:t>, such as codeine or tramadol, and an adjuvant.</a:t>
            </a:r>
          </a:p>
          <a:p>
            <a:r>
              <a:rPr lang="en-US" sz="1800" dirty="0">
                <a:latin typeface="Arial" panose="020B0604020202020204" pitchFamily="34" charset="0"/>
                <a:cs typeface="Arial" panose="020B0604020202020204" pitchFamily="34" charset="0"/>
              </a:rPr>
              <a:t>Step 3: When a patient does not respond</a:t>
            </a:r>
            <a:r>
              <a:rPr lang="en-US" sz="1800" dirty="0">
                <a:latin typeface="Arial" panose="020B0604020202020204" pitchFamily="34" charset="0"/>
                <a:cs typeface="Arial" panose="020B0604020202020204" pitchFamily="34" charset="0"/>
                <a:sym typeface="Wingdings" pitchFamily="2" charset="2"/>
              </a:rPr>
              <a:t></a:t>
            </a:r>
            <a:r>
              <a:rPr lang="en-US" sz="1800" dirty="0">
                <a:latin typeface="Arial" panose="020B0604020202020204" pitchFamily="34" charset="0"/>
                <a:cs typeface="Arial" panose="020B0604020202020204" pitchFamily="34" charset="0"/>
              </a:rPr>
              <a:t> discontinued and a more potent oral </a:t>
            </a:r>
            <a:r>
              <a:rPr lang="en-US" sz="1800" dirty="0">
                <a:solidFill>
                  <a:srgbClr val="C00000"/>
                </a:solidFill>
                <a:latin typeface="Arial" panose="020B0604020202020204" pitchFamily="34" charset="0"/>
                <a:cs typeface="Arial" panose="020B0604020202020204" pitchFamily="34" charset="0"/>
              </a:rPr>
              <a:t>narcotic</a:t>
            </a:r>
            <a:r>
              <a:rPr lang="en-US" sz="1800" dirty="0">
                <a:latin typeface="Arial" panose="020B0604020202020204" pitchFamily="34" charset="0"/>
                <a:cs typeface="Arial" panose="020B0604020202020204" pitchFamily="34" charset="0"/>
              </a:rPr>
              <a:t> initiated</a:t>
            </a:r>
            <a:endParaRPr lang="en-V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425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F7688-D0FC-6D42-AF52-8CDA98E6C1EB}"/>
              </a:ext>
            </a:extLst>
          </p:cNvPr>
          <p:cNvSpPr>
            <a:spLocks noGrp="1"/>
          </p:cNvSpPr>
          <p:nvPr>
            <p:ph type="title"/>
          </p:nvPr>
        </p:nvSpPr>
        <p:spPr/>
        <p:txBody>
          <a:bodyPr/>
          <a:lstStyle/>
          <a:p>
            <a:r>
              <a:rPr lang="en-US" dirty="0"/>
              <a:t>﻿HYPERBARIC OXYGEN</a:t>
            </a:r>
            <a:endParaRPr lang="en-VN" dirty="0"/>
          </a:p>
        </p:txBody>
      </p:sp>
      <p:sp>
        <p:nvSpPr>
          <p:cNvPr id="3" name="Content Placeholder 2">
            <a:extLst>
              <a:ext uri="{FF2B5EF4-FFF2-40B4-BE49-F238E27FC236}">
                <a16:creationId xmlns:a16="http://schemas.microsoft.com/office/drawing/2014/main" id="{5D6D353F-9207-EC4D-A48A-FC06E7E2C4E3}"/>
              </a:ext>
            </a:extLst>
          </p:cNvPr>
          <p:cNvSpPr>
            <a:spLocks noGrp="1"/>
          </p:cNvSpPr>
          <p:nvPr>
            <p:ph idx="1"/>
          </p:nvPr>
        </p:nvSpPr>
        <p:spPr>
          <a:xfrm>
            <a:off x="1767588" y="1655833"/>
            <a:ext cx="7279076" cy="3287399"/>
          </a:xfrm>
        </p:spPr>
        <p:txBody>
          <a:bodyPr>
            <a:normAutofit/>
          </a:bodyPr>
          <a:lstStyle/>
          <a:p>
            <a:r>
              <a:rPr lang="en-US" sz="2000" dirty="0">
                <a:latin typeface="Arial" panose="020B0604020202020204" pitchFamily="34" charset="0"/>
                <a:cs typeface="Arial" panose="020B0604020202020204" pitchFamily="34" charset="0"/>
              </a:rPr>
              <a:t>﻿Increase oxygen delivery to the wound with potentially beneficial effects</a:t>
            </a:r>
          </a:p>
          <a:p>
            <a:r>
              <a:rPr lang="en-US" sz="2000" dirty="0">
                <a:latin typeface="Arial" panose="020B0604020202020204" pitchFamily="34" charset="0"/>
                <a:cs typeface="Arial" panose="020B0604020202020204" pitchFamily="34" charset="0"/>
              </a:rPr>
              <a:t>﻿Local wound vasodilation</a:t>
            </a:r>
          </a:p>
          <a:p>
            <a:r>
              <a:rPr lang="en-US" sz="2000" dirty="0">
                <a:latin typeface="Arial" panose="020B0604020202020204" pitchFamily="34" charset="0"/>
                <a:cs typeface="Arial" panose="020B0604020202020204" pitchFamily="34" charset="0"/>
              </a:rPr>
              <a:t>Increased neutrophil bactericidal activity</a:t>
            </a:r>
          </a:p>
          <a:p>
            <a:r>
              <a:rPr lang="en-US" sz="2000" dirty="0">
                <a:latin typeface="Arial" panose="020B0604020202020204" pitchFamily="34" charset="0"/>
                <a:cs typeface="Arial" panose="020B0604020202020204" pitchFamily="34" charset="0"/>
              </a:rPr>
              <a:t>An overall modulation of wound inflammation</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9747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4E0C8-4499-5048-863C-E3AF38819273}"/>
              </a:ext>
            </a:extLst>
          </p:cNvPr>
          <p:cNvSpPr>
            <a:spLocks noGrp="1"/>
          </p:cNvSpPr>
          <p:nvPr>
            <p:ph type="title"/>
          </p:nvPr>
        </p:nvSpPr>
        <p:spPr/>
        <p:txBody>
          <a:bodyPr/>
          <a:lstStyle/>
          <a:p>
            <a:r>
              <a:rPr lang="en-VN" dirty="0"/>
              <a:t>ANAL WOUND CARE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AA191B0-F41E-024B-B288-58495B7380E2}"/>
                  </a:ext>
                </a:extLst>
              </p:cNvPr>
              <p:cNvSpPr>
                <a:spLocks noGrp="1"/>
              </p:cNvSpPr>
              <p:nvPr>
                <p:ph idx="1"/>
              </p:nvPr>
            </p:nvSpPr>
            <p:spPr>
              <a:xfrm>
                <a:off x="1742854" y="1753360"/>
                <a:ext cx="7328544" cy="3287399"/>
              </a:xfrm>
            </p:spPr>
            <p:txBody>
              <a:bodyPr>
                <a:noAutofit/>
              </a:bodyPr>
              <a:lstStyle/>
              <a:p>
                <a:r>
                  <a:rPr lang="en-VN" sz="1800" dirty="0">
                    <a:latin typeface="Arial" panose="020B0604020202020204" pitchFamily="34" charset="0"/>
                    <a:cs typeface="Arial" panose="020B0604020202020204" pitchFamily="34" charset="0"/>
                  </a:rPr>
                  <a:t>Ice pack </a:t>
                </a:r>
                <a:r>
                  <a:rPr lang="en-VN" sz="1800" dirty="0">
                    <a:latin typeface="Arial" panose="020B0604020202020204" pitchFamily="34" charset="0"/>
                    <a:cs typeface="Arial" panose="020B0604020202020204" pitchFamily="34" charset="0"/>
                    <a:sym typeface="Wingdings" pitchFamily="2" charset="2"/>
                  </a:rPr>
                  <a:t> </a:t>
                </a:r>
                <a14:m>
                  <m:oMath xmlns:m="http://schemas.openxmlformats.org/officeDocument/2006/math">
                    <m:r>
                      <a:rPr lang="en-VN" sz="1800" i="1" smtClean="0">
                        <a:latin typeface="Cambria Math" panose="02040503050406030204" pitchFamily="18" charset="0"/>
                        <a:ea typeface="Cambria Math" panose="02040503050406030204" pitchFamily="18" charset="0"/>
                        <a:sym typeface="Wingdings" pitchFamily="2" charset="2"/>
                      </a:rPr>
                      <m:t>↓</m:t>
                    </m:r>
                  </m:oMath>
                </a14:m>
                <a:r>
                  <a:rPr lang="en-VN" sz="1800" dirty="0">
                    <a:latin typeface="Arial" panose="020B0604020202020204" pitchFamily="34" charset="0"/>
                    <a:cs typeface="Arial" panose="020B0604020202020204" pitchFamily="34" charset="0"/>
                  </a:rPr>
                  <a:t> the swelling.</a:t>
                </a:r>
              </a:p>
              <a:p>
                <a:r>
                  <a:rPr lang="en-VN" sz="1800" dirty="0">
                    <a:latin typeface="Arial" panose="020B0604020202020204" pitchFamily="34" charset="0"/>
                    <a:cs typeface="Arial" panose="020B0604020202020204" pitchFamily="34" charset="0"/>
                  </a:rPr>
                  <a:t>Sitz bath with the water for approximately 30 minutes, 3 times/day</a:t>
                </a:r>
              </a:p>
              <a:p>
                <a:r>
                  <a:rPr lang="en-VN" sz="1800" dirty="0">
                    <a:latin typeface="Arial" panose="020B0604020202020204" pitchFamily="34" charset="0"/>
                    <a:cs typeface="Arial" panose="020B0604020202020204" pitchFamily="34" charset="0"/>
                  </a:rPr>
                  <a:t>A</a:t>
                </a:r>
                <a:r>
                  <a:rPr lang="en-US" sz="1800" dirty="0">
                    <a:latin typeface="Arial" panose="020B0604020202020204" pitchFamily="34" charset="0"/>
                    <a:cs typeface="Arial" panose="020B0604020202020204" pitchFamily="34" charset="0"/>
                  </a:rPr>
                  <a:t>p</a:t>
                </a:r>
                <a:r>
                  <a:rPr lang="en-VN" sz="1800" dirty="0">
                    <a:latin typeface="Arial" panose="020B0604020202020204" pitchFamily="34" charset="0"/>
                    <a:cs typeface="Arial" panose="020B0604020202020204" pitchFamily="34" charset="0"/>
                  </a:rPr>
                  <a:t>ply moisture barrier ointment (Calmoseptine, Desitin, etc.)</a:t>
                </a:r>
              </a:p>
              <a:p>
                <a:r>
                  <a:rPr lang="en-VN" sz="1800" dirty="0">
                    <a:latin typeface="Arial" panose="020B0604020202020204" pitchFamily="34" charset="0"/>
                    <a:cs typeface="Arial" panose="020B0604020202020204" pitchFamily="34" charset="0"/>
                  </a:rPr>
                  <a:t>Avoid any sitting “doughnuts” or any persistent pressure to the area. Use a soft fluffy pillow to sit and change positions frequently.</a:t>
                </a:r>
              </a:p>
              <a:p>
                <a:r>
                  <a:rPr lang="en-VN" sz="1800" dirty="0">
                    <a:latin typeface="Arial" panose="020B0604020202020204" pitchFamily="34" charset="0"/>
                    <a:cs typeface="Arial" panose="020B0604020202020204" pitchFamily="34" charset="0"/>
                  </a:rPr>
                  <a:t>20-30%</a:t>
                </a:r>
                <a:r>
                  <a:rPr lang="en-VN" sz="1800" dirty="0">
                    <a:latin typeface="Arial" panose="020B0604020202020204" pitchFamily="34" charset="0"/>
                    <a:cs typeface="Arial" panose="020B0604020202020204" pitchFamily="34" charset="0"/>
                    <a:sym typeface="Wingdings" pitchFamily="2" charset="2"/>
                  </a:rPr>
                  <a:t></a:t>
                </a:r>
                <a:r>
                  <a:rPr lang="en-VN" sz="1800" dirty="0">
                    <a:latin typeface="Arial" panose="020B0604020202020204" pitchFamily="34" charset="0"/>
                    <a:cs typeface="Arial" panose="020B0604020202020204" pitchFamily="34" charset="0"/>
                  </a:rPr>
                  <a:t> minor bowel leakage (soiling) </a:t>
                </a:r>
                <a:r>
                  <a:rPr lang="en-VN" sz="1800" dirty="0">
                    <a:latin typeface="Arial" panose="020B0604020202020204" pitchFamily="34" charset="0"/>
                    <a:cs typeface="Arial" panose="020B0604020202020204" pitchFamily="34" charset="0"/>
                    <a:sym typeface="Wingdings" pitchFamily="2" charset="2"/>
                  </a:rPr>
                  <a:t> </a:t>
                </a:r>
                <a:r>
                  <a:rPr lang="en-VN" sz="1800" dirty="0">
                    <a:latin typeface="Arial" panose="020B0604020202020204" pitchFamily="34" charset="0"/>
                    <a:cs typeface="Arial" panose="020B0604020202020204" pitchFamily="34" charset="0"/>
                  </a:rPr>
                  <a:t>resolves in 6-8 weeks </a:t>
                </a:r>
              </a:p>
            </p:txBody>
          </p:sp>
        </mc:Choice>
        <mc:Fallback>
          <p:sp>
            <p:nvSpPr>
              <p:cNvPr id="3" name="Content Placeholder 2">
                <a:extLst>
                  <a:ext uri="{FF2B5EF4-FFF2-40B4-BE49-F238E27FC236}">
                    <a16:creationId xmlns:a16="http://schemas.microsoft.com/office/drawing/2014/main" id="{2AA191B0-F41E-024B-B288-58495B7380E2}"/>
                  </a:ext>
                </a:extLst>
              </p:cNvPr>
              <p:cNvSpPr>
                <a:spLocks noGrp="1" noRot="1" noChangeAspect="1" noMove="1" noResize="1" noEditPoints="1" noAdjustHandles="1" noChangeArrowheads="1" noChangeShapeType="1" noTextEdit="1"/>
              </p:cNvSpPr>
              <p:nvPr>
                <p:ph idx="1"/>
              </p:nvPr>
            </p:nvSpPr>
            <p:spPr>
              <a:xfrm>
                <a:off x="1742854" y="1753360"/>
                <a:ext cx="7328544" cy="3287399"/>
              </a:xfrm>
              <a:blipFill>
                <a:blip r:embed="rId2"/>
                <a:stretch>
                  <a:fillRect l="-519" t="-1544"/>
                </a:stretch>
              </a:blipFill>
            </p:spPr>
            <p:txBody>
              <a:bodyPr/>
              <a:lstStyle/>
              <a:p>
                <a:r>
                  <a:rPr lang="en-VN">
                    <a:noFill/>
                  </a:rPr>
                  <a:t> </a:t>
                </a:r>
              </a:p>
            </p:txBody>
          </p:sp>
        </mc:Fallback>
      </mc:AlternateContent>
    </p:spTree>
    <p:extLst>
      <p:ext uri="{BB962C8B-B14F-4D97-AF65-F5344CB8AC3E}">
        <p14:creationId xmlns:p14="http://schemas.microsoft.com/office/powerpoint/2010/main" val="3956610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5E33-83D0-C548-B5FC-C536A64F1E20}"/>
              </a:ext>
            </a:extLst>
          </p:cNvPr>
          <p:cNvSpPr>
            <a:spLocks noGrp="1"/>
          </p:cNvSpPr>
          <p:nvPr>
            <p:ph type="title"/>
          </p:nvPr>
        </p:nvSpPr>
        <p:spPr/>
        <p:txBody>
          <a:bodyPr/>
          <a:lstStyle/>
          <a:p>
            <a:r>
              <a:rPr lang="en-VN" dirty="0"/>
              <a:t>ANAL WOUND CARE</a:t>
            </a:r>
          </a:p>
        </p:txBody>
      </p:sp>
      <p:sp>
        <p:nvSpPr>
          <p:cNvPr id="3" name="Content Placeholder 2">
            <a:extLst>
              <a:ext uri="{FF2B5EF4-FFF2-40B4-BE49-F238E27FC236}">
                <a16:creationId xmlns:a16="http://schemas.microsoft.com/office/drawing/2014/main" id="{A57196A7-5CE5-6143-89AF-BD6C909E6D76}"/>
              </a:ext>
            </a:extLst>
          </p:cNvPr>
          <p:cNvSpPr>
            <a:spLocks noGrp="1"/>
          </p:cNvSpPr>
          <p:nvPr>
            <p:ph idx="1"/>
          </p:nvPr>
        </p:nvSpPr>
        <p:spPr/>
        <p:txBody>
          <a:bodyPr>
            <a:normAutofit/>
          </a:bodyPr>
          <a:lstStyle/>
          <a:p>
            <a:pPr marL="0" indent="0">
              <a:buNone/>
            </a:pPr>
            <a:r>
              <a:rPr lang="en-VN" sz="1800" b="1" dirty="0">
                <a:latin typeface="Arial" panose="020B0604020202020204" pitchFamily="34" charset="0"/>
                <a:cs typeface="Arial" panose="020B0604020202020204" pitchFamily="34" charset="0"/>
              </a:rPr>
              <a:t>ACTIVITIES:</a:t>
            </a:r>
            <a:r>
              <a:rPr lang="en-VN" sz="1800" dirty="0">
                <a:latin typeface="Arial" panose="020B0604020202020204" pitchFamily="34" charset="0"/>
                <a:cs typeface="Arial" panose="020B0604020202020204" pitchFamily="34" charset="0"/>
              </a:rPr>
              <a:t>   </a:t>
            </a:r>
          </a:p>
          <a:p>
            <a:r>
              <a:rPr lang="en-VN" sz="1800" dirty="0">
                <a:latin typeface="Arial" panose="020B0604020202020204" pitchFamily="34" charset="0"/>
                <a:cs typeface="Arial" panose="020B0604020202020204" pitchFamily="34" charset="0"/>
              </a:rPr>
              <a:t>Out of bed, use the stairs.</a:t>
            </a:r>
          </a:p>
          <a:p>
            <a:r>
              <a:rPr lang="en-VN" sz="1800" dirty="0">
                <a:latin typeface="Arial" panose="020B0604020202020204" pitchFamily="34" charset="0"/>
                <a:cs typeface="Arial" panose="020B0604020202020204" pitchFamily="34" charset="0"/>
              </a:rPr>
              <a:t>No heavy lifting or strenuous exercise for 2 weeks.</a:t>
            </a:r>
          </a:p>
          <a:p>
            <a:r>
              <a:rPr lang="en-VN" sz="1800" dirty="0">
                <a:latin typeface="Arial" panose="020B0604020202020204" pitchFamily="34" charset="0"/>
                <a:cs typeface="Arial" panose="020B0604020202020204" pitchFamily="34" charset="0"/>
              </a:rPr>
              <a:t>Drive when you are no longer taking narcotics for pain. </a:t>
            </a:r>
          </a:p>
          <a:p>
            <a:r>
              <a:rPr lang="en-VN" sz="1800" dirty="0">
                <a:latin typeface="Arial" panose="020B0604020202020204" pitchFamily="34" charset="0"/>
                <a:cs typeface="Arial" panose="020B0604020202020204" pitchFamily="34" charset="0"/>
              </a:rPr>
              <a:t>Return to work or full activity without significant pain. It may be 3 to 7 days (i.e. fissure surgery) or 3 to 6 weeks (i.e. standard hemorrhoidectomy, complex fistulotomy or sphincteroplasty). </a:t>
            </a:r>
          </a:p>
          <a:p>
            <a:endParaRPr lang="en-V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0176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EA7C-A33A-044A-B8C1-AEB19B58A121}"/>
              </a:ext>
            </a:extLst>
          </p:cNvPr>
          <p:cNvSpPr>
            <a:spLocks noGrp="1"/>
          </p:cNvSpPr>
          <p:nvPr>
            <p:ph type="title"/>
          </p:nvPr>
        </p:nvSpPr>
        <p:spPr/>
        <p:txBody>
          <a:bodyPr/>
          <a:lstStyle/>
          <a:p>
            <a:r>
              <a:rPr lang="en-VN" dirty="0"/>
              <a:t>ANAL WOUND CARE</a:t>
            </a:r>
          </a:p>
        </p:txBody>
      </p:sp>
      <p:sp>
        <p:nvSpPr>
          <p:cNvPr id="3" name="Content Placeholder 2">
            <a:extLst>
              <a:ext uri="{FF2B5EF4-FFF2-40B4-BE49-F238E27FC236}">
                <a16:creationId xmlns:a16="http://schemas.microsoft.com/office/drawing/2014/main" id="{9B33F84F-5683-5440-A138-5E4992C69DB7}"/>
              </a:ext>
            </a:extLst>
          </p:cNvPr>
          <p:cNvSpPr>
            <a:spLocks noGrp="1"/>
          </p:cNvSpPr>
          <p:nvPr>
            <p:ph idx="1"/>
          </p:nvPr>
        </p:nvSpPr>
        <p:spPr/>
        <p:txBody>
          <a:bodyPr>
            <a:normAutofit/>
          </a:bodyPr>
          <a:lstStyle/>
          <a:p>
            <a:pPr marL="0" indent="0">
              <a:buNone/>
            </a:pPr>
            <a:r>
              <a:rPr lang="en-VN" sz="1800" b="1" dirty="0">
                <a:latin typeface="Arial" panose="020B0604020202020204" pitchFamily="34" charset="0"/>
                <a:cs typeface="Arial" panose="020B0604020202020204" pitchFamily="34" charset="0"/>
              </a:rPr>
              <a:t>Constipation</a:t>
            </a:r>
          </a:p>
          <a:p>
            <a:r>
              <a:rPr lang="en-VN" sz="1800" dirty="0">
                <a:latin typeface="Arial" panose="020B0604020202020204" pitchFamily="34" charset="0"/>
                <a:cs typeface="Arial" panose="020B0604020202020204" pitchFamily="34" charset="0"/>
              </a:rPr>
              <a:t>A bowel movement at least every other day.</a:t>
            </a:r>
          </a:p>
          <a:p>
            <a:r>
              <a:rPr lang="en-VN" sz="1800" dirty="0">
                <a:latin typeface="Arial" panose="020B0604020202020204" pitchFamily="34" charset="0"/>
                <a:cs typeface="Arial" panose="020B0604020202020204" pitchFamily="34" charset="0"/>
              </a:rPr>
              <a:t>If two days pass without one</a:t>
            </a:r>
            <a:r>
              <a:rPr lang="en-VN" sz="1800" dirty="0">
                <a:latin typeface="Arial" panose="020B0604020202020204" pitchFamily="34" charset="0"/>
                <a:cs typeface="Arial" panose="020B0604020202020204" pitchFamily="34" charset="0"/>
                <a:sym typeface="Wingdings" pitchFamily="2" charset="2"/>
              </a:rPr>
              <a:t></a:t>
            </a:r>
            <a:r>
              <a:rPr lang="en-VN" sz="1800" dirty="0">
                <a:latin typeface="Arial" panose="020B0604020202020204" pitchFamily="34" charset="0"/>
                <a:cs typeface="Arial" panose="020B0604020202020204" pitchFamily="34" charset="0"/>
              </a:rPr>
              <a:t> ounce of milk of magnesia; </a:t>
            </a:r>
          </a:p>
          <a:p>
            <a:r>
              <a:rPr lang="en-VN" sz="1800" dirty="0">
                <a:latin typeface="Arial" panose="020B0604020202020204" pitchFamily="34" charset="0"/>
                <a:cs typeface="Arial" panose="020B0604020202020204" pitchFamily="34" charset="0"/>
              </a:rPr>
              <a:t>If there is no result, repeat this dose in six hours</a:t>
            </a:r>
            <a:r>
              <a:rPr lang="en-VN" sz="1800" dirty="0">
                <a:latin typeface="Arial" panose="020B0604020202020204" pitchFamily="34" charset="0"/>
                <a:cs typeface="Arial" panose="020B0604020202020204" pitchFamily="34" charset="0"/>
                <a:sym typeface="Wingdings" pitchFamily="2" charset="2"/>
              </a:rPr>
              <a:t></a:t>
            </a:r>
            <a:r>
              <a:rPr lang="en-VN" sz="1800" dirty="0">
                <a:latin typeface="Arial" panose="020B0604020202020204" pitchFamily="34" charset="0"/>
                <a:cs typeface="Arial" panose="020B0604020202020204" pitchFamily="34" charset="0"/>
              </a:rPr>
              <a:t> phosphate enema or tap water enema.</a:t>
            </a:r>
          </a:p>
          <a:p>
            <a:pPr marL="0" indent="0">
              <a:buNone/>
            </a:pPr>
            <a:r>
              <a:rPr lang="en-VN" sz="1800" b="1" dirty="0">
                <a:latin typeface="Arial" panose="020B0604020202020204" pitchFamily="34" charset="0"/>
                <a:cs typeface="Arial" panose="020B0604020202020204" pitchFamily="34" charset="0"/>
              </a:rPr>
              <a:t>Diarrhea</a:t>
            </a:r>
          </a:p>
          <a:p>
            <a:r>
              <a:rPr lang="en-VN" sz="1800" dirty="0">
                <a:latin typeface="Arial" panose="020B0604020202020204" pitchFamily="34" charset="0"/>
                <a:cs typeface="Arial" panose="020B0604020202020204" pitchFamily="34" charset="0"/>
              </a:rPr>
              <a:t>&gt;=3 watery bowel movements during a day. </a:t>
            </a:r>
            <a:r>
              <a:rPr lang="en-VN" sz="1800" dirty="0">
                <a:latin typeface="Arial" panose="020B0604020202020204" pitchFamily="34" charset="0"/>
                <a:cs typeface="Arial" panose="020B0604020202020204" pitchFamily="34" charset="0"/>
                <a:sym typeface="Wingdings" pitchFamily="2" charset="2"/>
              </a:rPr>
              <a:t> stop </a:t>
            </a:r>
            <a:r>
              <a:rPr lang="en-VN" sz="1800" dirty="0">
                <a:latin typeface="Arial" panose="020B0604020202020204" pitchFamily="34" charset="0"/>
                <a:cs typeface="Arial" panose="020B0604020202020204" pitchFamily="34" charset="0"/>
              </a:rPr>
              <a:t>laxatives</a:t>
            </a:r>
            <a:r>
              <a:rPr lang="en-VN" sz="1800" dirty="0">
                <a:latin typeface="Arial" panose="020B0604020202020204" pitchFamily="34" charset="0"/>
                <a:cs typeface="Arial" panose="020B0604020202020204" pitchFamily="34" charset="0"/>
                <a:sym typeface="Wingdings" pitchFamily="2" charset="2"/>
              </a:rPr>
              <a:t> </a:t>
            </a:r>
            <a:r>
              <a:rPr lang="en-VN" sz="1800" dirty="0">
                <a:latin typeface="Arial" panose="020B0604020202020204" pitchFamily="34" charset="0"/>
                <a:cs typeface="Arial" panose="020B0604020202020204" pitchFamily="34" charset="0"/>
              </a:rPr>
              <a:t>bulk-forming agents. </a:t>
            </a:r>
          </a:p>
          <a:p>
            <a:endParaRPr lang="en-V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1462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DE8B-9D30-B647-955B-E629AC423301}"/>
              </a:ext>
            </a:extLst>
          </p:cNvPr>
          <p:cNvSpPr>
            <a:spLocks noGrp="1"/>
          </p:cNvSpPr>
          <p:nvPr>
            <p:ph type="title"/>
          </p:nvPr>
        </p:nvSpPr>
        <p:spPr/>
        <p:txBody>
          <a:bodyPr/>
          <a:lstStyle/>
          <a:p>
            <a:r>
              <a:rPr lang="en-VN" dirty="0"/>
              <a:t>Summary</a:t>
            </a:r>
          </a:p>
        </p:txBody>
      </p:sp>
      <p:pic>
        <p:nvPicPr>
          <p:cNvPr id="5122" name="Picture 2" descr="cách nhắm khách hàng mục tiêu khi chạy quảng cáo Facebook">
            <a:extLst>
              <a:ext uri="{FF2B5EF4-FFF2-40B4-BE49-F238E27FC236}">
                <a16:creationId xmlns:a16="http://schemas.microsoft.com/office/drawing/2014/main" id="{ED73FE40-366A-0143-97E0-811AF4278A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2113" y="1589505"/>
            <a:ext cx="2540000" cy="254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D27704-8F8E-4047-A3F3-6907A8917DCF}"/>
              </a:ext>
            </a:extLst>
          </p:cNvPr>
          <p:cNvSpPr txBox="1"/>
          <p:nvPr/>
        </p:nvSpPr>
        <p:spPr>
          <a:xfrm>
            <a:off x="391886" y="4129505"/>
            <a:ext cx="6223329" cy="400110"/>
          </a:xfrm>
          <a:prstGeom prst="rect">
            <a:avLst/>
          </a:prstGeom>
          <a:noFill/>
        </p:spPr>
        <p:txBody>
          <a:bodyPr wrap="square">
            <a:spAutoFit/>
          </a:bodyPr>
          <a:lstStyle/>
          <a:p>
            <a:r>
              <a:rPr lang="en-VN" sz="2000" dirty="0">
                <a:solidFill>
                  <a:srgbClr val="0070C0"/>
                </a:solidFill>
                <a:latin typeface="Arial" panose="020B0604020202020204" pitchFamily="34" charset="0"/>
                <a:cs typeface="Arial" panose="020B0604020202020204" pitchFamily="34" charset="0"/>
              </a:rPr>
              <a:t>﻿a patient with a wound – not only the wound itself</a:t>
            </a:r>
          </a:p>
        </p:txBody>
      </p:sp>
      <p:pic>
        <p:nvPicPr>
          <p:cNvPr id="5" name="Picture 2" descr="Practice Makes Perfect: 3 Ways to Put Your Knowledge into ActionAuthentic  Leadership International">
            <a:extLst>
              <a:ext uri="{FF2B5EF4-FFF2-40B4-BE49-F238E27FC236}">
                <a16:creationId xmlns:a16="http://schemas.microsoft.com/office/drawing/2014/main" id="{4ADA273F-78C8-4842-A1C0-444AD84F5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2100" y="1483430"/>
            <a:ext cx="3470676" cy="2603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645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50EC9-2768-7B45-BB28-D0CDF573425A}"/>
              </a:ext>
            </a:extLst>
          </p:cNvPr>
          <p:cNvSpPr/>
          <p:nvPr/>
        </p:nvSpPr>
        <p:spPr>
          <a:xfrm>
            <a:off x="5054138" y="1777575"/>
            <a:ext cx="4505612" cy="1200329"/>
          </a:xfrm>
          <a:prstGeom prst="rect">
            <a:avLst/>
          </a:prstGeom>
          <a:noFill/>
        </p:spPr>
        <p:txBody>
          <a:bodyPr wrap="square" lIns="91440" tIns="45720" rIns="91440" bIns="45720">
            <a:spAutoFit/>
          </a:bodyPr>
          <a:lstStyle/>
          <a:p>
            <a:pPr algn="ctr"/>
            <a:r>
              <a:rPr lang="en-US" sz="3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THANK FOR YOUR ATTENTION</a:t>
            </a:r>
            <a:endParaRPr lang="en-VN" sz="3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718397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F35BD-F217-BF48-AEC0-A3FAE629B833}"/>
              </a:ext>
            </a:extLst>
          </p:cNvPr>
          <p:cNvSpPr>
            <a:spLocks noGrp="1"/>
          </p:cNvSpPr>
          <p:nvPr>
            <p:ph type="title"/>
          </p:nvPr>
        </p:nvSpPr>
        <p:spPr/>
        <p:txBody>
          <a:bodyPr/>
          <a:lstStyle/>
          <a:p>
            <a:r>
              <a:rPr lang="en-VN" dirty="0"/>
              <a:t>Wound</a:t>
            </a:r>
          </a:p>
        </p:txBody>
      </p:sp>
      <p:graphicFrame>
        <p:nvGraphicFramePr>
          <p:cNvPr id="4" name="Content Placeholder 3">
            <a:extLst>
              <a:ext uri="{FF2B5EF4-FFF2-40B4-BE49-F238E27FC236}">
                <a16:creationId xmlns:a16="http://schemas.microsoft.com/office/drawing/2014/main" id="{DD6BDA79-A61F-C54A-A9D2-1C682AE3F430}"/>
              </a:ext>
            </a:extLst>
          </p:cNvPr>
          <p:cNvGraphicFramePr>
            <a:graphicFrameLocks noGrp="1"/>
          </p:cNvGraphicFramePr>
          <p:nvPr>
            <p:ph idx="1"/>
            <p:extLst>
              <p:ext uri="{D42A27DB-BD31-4B8C-83A1-F6EECF244321}">
                <p14:modId xmlns:p14="http://schemas.microsoft.com/office/powerpoint/2010/main" val="1996185792"/>
              </p:ext>
            </p:extLst>
          </p:nvPr>
        </p:nvGraphicFramePr>
        <p:xfrm>
          <a:off x="2130425" y="1482725"/>
          <a:ext cx="6556375" cy="3286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0559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3F0A3-A42E-E44B-9759-5F3ACAA361ED}"/>
              </a:ext>
            </a:extLst>
          </p:cNvPr>
          <p:cNvSpPr>
            <a:spLocks noGrp="1"/>
          </p:cNvSpPr>
          <p:nvPr>
            <p:ph type="title"/>
          </p:nvPr>
        </p:nvSpPr>
        <p:spPr/>
        <p:txBody>
          <a:bodyPr/>
          <a:lstStyle/>
          <a:p>
            <a:r>
              <a:rPr lang="en-US" dirty="0"/>
              <a:t>W</a:t>
            </a:r>
            <a:r>
              <a:rPr lang="en-VN" dirty="0"/>
              <a:t>ound factors</a:t>
            </a:r>
          </a:p>
        </p:txBody>
      </p:sp>
      <p:sp>
        <p:nvSpPr>
          <p:cNvPr id="3" name="Content Placeholder 2">
            <a:extLst>
              <a:ext uri="{FF2B5EF4-FFF2-40B4-BE49-F238E27FC236}">
                <a16:creationId xmlns:a16="http://schemas.microsoft.com/office/drawing/2014/main" id="{B9AA459A-6644-2649-B302-17C9B73F8B4E}"/>
              </a:ext>
            </a:extLst>
          </p:cNvPr>
          <p:cNvSpPr>
            <a:spLocks noGrp="1"/>
          </p:cNvSpPr>
          <p:nvPr>
            <p:ph idx="1"/>
          </p:nvPr>
        </p:nvSpPr>
        <p:spPr>
          <a:xfrm>
            <a:off x="2129297" y="1434229"/>
            <a:ext cx="6555658" cy="3287399"/>
          </a:xfrm>
        </p:spPr>
        <p:txBody>
          <a:bodyPr>
            <a:normAutofit/>
          </a:bodyPr>
          <a:lstStyle/>
          <a:p>
            <a:r>
              <a:rPr lang="en-VN" sz="1800" dirty="0">
                <a:latin typeface="Arial" panose="020B0604020202020204" pitchFamily="34" charset="0"/>
                <a:cs typeface="Arial" panose="020B0604020202020204" pitchFamily="34" charset="0"/>
              </a:rPr>
              <a:t>Wound depth/ size</a:t>
            </a:r>
          </a:p>
          <a:p>
            <a:r>
              <a:rPr lang="en-US" sz="1800" dirty="0">
                <a:latin typeface="Arial" panose="020B0604020202020204" pitchFamily="34" charset="0"/>
                <a:cs typeface="Arial" panose="020B0604020202020204" pitchFamily="34" charset="0"/>
              </a:rPr>
              <a:t>W</a:t>
            </a:r>
            <a:r>
              <a:rPr lang="en-VN" sz="1800" dirty="0">
                <a:latin typeface="Arial" panose="020B0604020202020204" pitchFamily="34" charset="0"/>
                <a:cs typeface="Arial" panose="020B0604020202020204" pitchFamily="34" charset="0"/>
              </a:rPr>
              <a:t>ound chronicity</a:t>
            </a:r>
          </a:p>
          <a:p>
            <a:r>
              <a:rPr lang="en-US" sz="1800" dirty="0">
                <a:latin typeface="Arial" panose="020B0604020202020204" pitchFamily="34" charset="0"/>
                <a:cs typeface="Arial" panose="020B0604020202020204" pitchFamily="34" charset="0"/>
              </a:rPr>
              <a:t>T</a:t>
            </a:r>
            <a:r>
              <a:rPr lang="en-VN" sz="1800" dirty="0">
                <a:latin typeface="Arial" panose="020B0604020202020204" pitchFamily="34" charset="0"/>
                <a:cs typeface="Arial" panose="020B0604020202020204" pitchFamily="34" charset="0"/>
              </a:rPr>
              <a:t>issue perfusion ( local blood supply)</a:t>
            </a:r>
          </a:p>
          <a:p>
            <a:r>
              <a:rPr lang="en-VN" sz="1800" dirty="0">
                <a:latin typeface="Arial" panose="020B0604020202020204" pitchFamily="34" charset="0"/>
                <a:cs typeface="Arial" panose="020B0604020202020204" pitchFamily="34" charset="0"/>
              </a:rPr>
              <a:t>Necrotic tissue</a:t>
            </a:r>
          </a:p>
          <a:p>
            <a:r>
              <a:rPr lang="en-VN" sz="1800" dirty="0">
                <a:latin typeface="Arial" panose="020B0604020202020204" pitchFamily="34" charset="0"/>
                <a:cs typeface="Arial" panose="020B0604020202020204" pitchFamily="34" charset="0"/>
              </a:rPr>
              <a:t>High bacterial load ( infection)</a:t>
            </a:r>
          </a:p>
          <a:p>
            <a:r>
              <a:rPr lang="en-VN" sz="1800" dirty="0">
                <a:latin typeface="Arial" panose="020B0604020202020204" pitchFamily="34" charset="0"/>
                <a:cs typeface="Arial" panose="020B0604020202020204" pitchFamily="34" charset="0"/>
              </a:rPr>
              <a:t>Oedema</a:t>
            </a:r>
          </a:p>
          <a:p>
            <a:r>
              <a:rPr lang="en-VN" sz="1800" dirty="0">
                <a:latin typeface="Arial" panose="020B0604020202020204" pitchFamily="34" charset="0"/>
                <a:cs typeface="Arial" panose="020B0604020202020204" pitchFamily="34" charset="0"/>
              </a:rPr>
              <a:t>Excess exudate</a:t>
            </a:r>
          </a:p>
          <a:p>
            <a:r>
              <a:rPr lang="en-VN" sz="1800" dirty="0">
                <a:latin typeface="Arial" panose="020B0604020202020204" pitchFamily="34" charset="0"/>
                <a:cs typeface="Arial" panose="020B0604020202020204" pitchFamily="34" charset="0"/>
              </a:rPr>
              <a:t>Skin damage and barrier function</a:t>
            </a:r>
          </a:p>
        </p:txBody>
      </p:sp>
      <p:graphicFrame>
        <p:nvGraphicFramePr>
          <p:cNvPr id="5" name="Content Placeholder 3">
            <a:extLst>
              <a:ext uri="{FF2B5EF4-FFF2-40B4-BE49-F238E27FC236}">
                <a16:creationId xmlns:a16="http://schemas.microsoft.com/office/drawing/2014/main" id="{56626F90-DF92-FD41-AD9C-1B881D674F7D}"/>
              </a:ext>
            </a:extLst>
          </p:cNvPr>
          <p:cNvGraphicFramePr>
            <a:graphicFrameLocks/>
          </p:cNvGraphicFramePr>
          <p:nvPr>
            <p:extLst>
              <p:ext uri="{D42A27DB-BD31-4B8C-83A1-F6EECF244321}">
                <p14:modId xmlns:p14="http://schemas.microsoft.com/office/powerpoint/2010/main" val="2362709249"/>
              </p:ext>
            </p:extLst>
          </p:nvPr>
        </p:nvGraphicFramePr>
        <p:xfrm>
          <a:off x="4970834" y="1434229"/>
          <a:ext cx="5184843" cy="26512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4740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DA054-10AA-4342-AF73-A5499DC83D79}"/>
              </a:ext>
            </a:extLst>
          </p:cNvPr>
          <p:cNvSpPr>
            <a:spLocks noGrp="1"/>
          </p:cNvSpPr>
          <p:nvPr>
            <p:ph type="title"/>
          </p:nvPr>
        </p:nvSpPr>
        <p:spPr/>
        <p:txBody>
          <a:bodyPr>
            <a:normAutofit/>
          </a:bodyPr>
          <a:lstStyle/>
          <a:p>
            <a:r>
              <a:rPr lang="en-US" dirty="0"/>
              <a:t>Patient factors</a:t>
            </a:r>
            <a:endParaRPr lang="en-VN" dirty="0"/>
          </a:p>
        </p:txBody>
      </p:sp>
      <p:sp>
        <p:nvSpPr>
          <p:cNvPr id="4" name="Text Placeholder 3">
            <a:extLst>
              <a:ext uri="{FF2B5EF4-FFF2-40B4-BE49-F238E27FC236}">
                <a16:creationId xmlns:a16="http://schemas.microsoft.com/office/drawing/2014/main" id="{9623CB07-B928-0E40-A324-922AF0A7E986}"/>
              </a:ext>
            </a:extLst>
          </p:cNvPr>
          <p:cNvSpPr>
            <a:spLocks noGrp="1"/>
          </p:cNvSpPr>
          <p:nvPr>
            <p:ph type="body" idx="1"/>
          </p:nvPr>
        </p:nvSpPr>
        <p:spPr/>
        <p:txBody>
          <a:bodyPr/>
          <a:lstStyle/>
          <a:p>
            <a:endParaRPr lang="en-VN"/>
          </a:p>
        </p:txBody>
      </p:sp>
      <p:sp>
        <p:nvSpPr>
          <p:cNvPr id="3" name="Content Placeholder 2">
            <a:extLst>
              <a:ext uri="{FF2B5EF4-FFF2-40B4-BE49-F238E27FC236}">
                <a16:creationId xmlns:a16="http://schemas.microsoft.com/office/drawing/2014/main" id="{5070358C-7557-F846-BDB1-F23608B509A7}"/>
              </a:ext>
            </a:extLst>
          </p:cNvPr>
          <p:cNvSpPr>
            <a:spLocks noGrp="1"/>
          </p:cNvSpPr>
          <p:nvPr>
            <p:ph sz="half" idx="2"/>
          </p:nvPr>
        </p:nvSpPr>
        <p:spPr/>
        <p:txBody>
          <a:bodyPr>
            <a:normAutofit/>
          </a:bodyPr>
          <a:lstStyle/>
          <a:p>
            <a:pPr algn="l"/>
            <a:r>
              <a:rPr lang="en-VN" sz="2000" dirty="0">
                <a:latin typeface="Arial" panose="020B0604020202020204" pitchFamily="34" charset="0"/>
                <a:cs typeface="Arial" panose="020B0604020202020204" pitchFamily="34" charset="0"/>
              </a:rPr>
              <a:t>Co- morbidities</a:t>
            </a:r>
          </a:p>
          <a:p>
            <a:pPr algn="l"/>
            <a:r>
              <a:rPr lang="en-VN" sz="2000" dirty="0">
                <a:latin typeface="Arial" panose="020B0604020202020204" pitchFamily="34" charset="0"/>
                <a:cs typeface="Arial" panose="020B0604020202020204" pitchFamily="34" charset="0"/>
              </a:rPr>
              <a:t>Immune status</a:t>
            </a:r>
          </a:p>
          <a:p>
            <a:pPr algn="l"/>
            <a:r>
              <a:rPr lang="en-VN" sz="2000" dirty="0">
                <a:latin typeface="Arial" panose="020B0604020202020204" pitchFamily="34" charset="0"/>
                <a:cs typeface="Arial" panose="020B0604020202020204" pitchFamily="34" charset="0"/>
              </a:rPr>
              <a:t>Effects of pain</a:t>
            </a:r>
          </a:p>
          <a:p>
            <a:pPr algn="l"/>
            <a:r>
              <a:rPr lang="en-VN" sz="2000" dirty="0">
                <a:latin typeface="Arial" panose="020B0604020202020204" pitchFamily="34" charset="0"/>
                <a:cs typeface="Arial" panose="020B0604020202020204" pitchFamily="34" charset="0"/>
              </a:rPr>
              <a:t>Altered mood</a:t>
            </a:r>
          </a:p>
          <a:p>
            <a:pPr algn="l"/>
            <a:r>
              <a:rPr lang="en-VN" sz="2000" dirty="0">
                <a:latin typeface="Arial" panose="020B0604020202020204" pitchFamily="34" charset="0"/>
                <a:cs typeface="Arial" panose="020B0604020202020204" pitchFamily="34" charset="0"/>
              </a:rPr>
              <a:t>Depression</a:t>
            </a:r>
          </a:p>
          <a:p>
            <a:pPr algn="l"/>
            <a:endParaRPr lang="en-VN" sz="2000"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793CC749-6069-9D4A-84C7-D01B647C336F}"/>
              </a:ext>
            </a:extLst>
          </p:cNvPr>
          <p:cNvSpPr>
            <a:spLocks noGrp="1"/>
          </p:cNvSpPr>
          <p:nvPr>
            <p:ph type="body" sz="quarter" idx="3"/>
          </p:nvPr>
        </p:nvSpPr>
        <p:spPr/>
        <p:txBody>
          <a:bodyPr/>
          <a:lstStyle/>
          <a:p>
            <a:endParaRPr lang="en-VN" dirty="0"/>
          </a:p>
        </p:txBody>
      </p:sp>
      <p:sp>
        <p:nvSpPr>
          <p:cNvPr id="6" name="Content Placeholder 5">
            <a:extLst>
              <a:ext uri="{FF2B5EF4-FFF2-40B4-BE49-F238E27FC236}">
                <a16:creationId xmlns:a16="http://schemas.microsoft.com/office/drawing/2014/main" id="{A151C728-F3B1-7946-9A1F-B0223694EFA6}"/>
              </a:ext>
            </a:extLst>
          </p:cNvPr>
          <p:cNvSpPr>
            <a:spLocks noGrp="1"/>
          </p:cNvSpPr>
          <p:nvPr>
            <p:ph sz="quarter" idx="4"/>
          </p:nvPr>
        </p:nvSpPr>
        <p:spPr/>
        <p:txBody>
          <a:bodyPr>
            <a:normAutofit/>
          </a:bodyPr>
          <a:lstStyle/>
          <a:p>
            <a:pPr algn="l"/>
            <a:r>
              <a:rPr lang="en-VN" sz="2000" dirty="0">
                <a:latin typeface="Arial" panose="020B0604020202020204" pitchFamily="34" charset="0"/>
                <a:cs typeface="Arial" panose="020B0604020202020204" pitchFamily="34" charset="0"/>
              </a:rPr>
              <a:t>Reduced motivation</a:t>
            </a:r>
          </a:p>
          <a:p>
            <a:pPr algn="l"/>
            <a:r>
              <a:rPr lang="en-VN" sz="2000" dirty="0">
                <a:latin typeface="Arial" panose="020B0604020202020204" pitchFamily="34" charset="0"/>
                <a:cs typeface="Arial" panose="020B0604020202020204" pitchFamily="34" charset="0"/>
              </a:rPr>
              <a:t>Social isolation</a:t>
            </a:r>
          </a:p>
          <a:p>
            <a:pPr algn="l"/>
            <a:r>
              <a:rPr lang="en-VN" sz="2000" dirty="0">
                <a:latin typeface="Arial" panose="020B0604020202020204" pitchFamily="34" charset="0"/>
                <a:cs typeface="Arial" panose="020B0604020202020204" pitchFamily="34" charset="0"/>
              </a:rPr>
              <a:t>Lack of education/ support</a:t>
            </a:r>
          </a:p>
          <a:p>
            <a:pPr algn="l"/>
            <a:r>
              <a:rPr lang="en-VN" sz="2000" dirty="0">
                <a:latin typeface="Arial" panose="020B0604020202020204" pitchFamily="34" charset="0"/>
                <a:cs typeface="Arial" panose="020B0604020202020204" pitchFamily="34" charset="0"/>
              </a:rPr>
              <a:t>Poor compliance</a:t>
            </a:r>
          </a:p>
          <a:p>
            <a:pPr algn="l"/>
            <a:r>
              <a:rPr lang="en-VN" sz="2000" dirty="0">
                <a:latin typeface="Arial" panose="020B0604020202020204" pitchFamily="34" charset="0"/>
                <a:cs typeface="Arial" panose="020B0604020202020204" pitchFamily="34" charset="0"/>
              </a:rPr>
              <a:t>Inability to self care</a:t>
            </a:r>
          </a:p>
          <a:p>
            <a:endParaRPr lang="en-VN" sz="2000" dirty="0"/>
          </a:p>
        </p:txBody>
      </p:sp>
      <p:graphicFrame>
        <p:nvGraphicFramePr>
          <p:cNvPr id="7" name="Content Placeholder 3">
            <a:extLst>
              <a:ext uri="{FF2B5EF4-FFF2-40B4-BE49-F238E27FC236}">
                <a16:creationId xmlns:a16="http://schemas.microsoft.com/office/drawing/2014/main" id="{101ED51E-FE0A-7F4E-89D4-C5C074155F59}"/>
              </a:ext>
            </a:extLst>
          </p:cNvPr>
          <p:cNvGraphicFramePr>
            <a:graphicFrameLocks/>
          </p:cNvGraphicFramePr>
          <p:nvPr>
            <p:extLst>
              <p:ext uri="{D42A27DB-BD31-4B8C-83A1-F6EECF244321}">
                <p14:modId xmlns:p14="http://schemas.microsoft.com/office/powerpoint/2010/main" val="2120041121"/>
              </p:ext>
            </p:extLst>
          </p:nvPr>
        </p:nvGraphicFramePr>
        <p:xfrm>
          <a:off x="1099227" y="2611849"/>
          <a:ext cx="4795736" cy="2535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0021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85D6E-2C25-D245-B650-A7B5E1B942B2}"/>
              </a:ext>
            </a:extLst>
          </p:cNvPr>
          <p:cNvSpPr>
            <a:spLocks noGrp="1"/>
          </p:cNvSpPr>
          <p:nvPr>
            <p:ph type="title"/>
          </p:nvPr>
        </p:nvSpPr>
        <p:spPr/>
        <p:txBody>
          <a:bodyPr>
            <a:normAutofit fontScale="90000"/>
          </a:bodyPr>
          <a:lstStyle/>
          <a:p>
            <a:br>
              <a:rPr lang="en-US" dirty="0"/>
            </a:br>
            <a:r>
              <a:rPr lang="en-US" dirty="0"/>
              <a:t>Educational factors</a:t>
            </a:r>
            <a:br>
              <a:rPr lang="en-US" dirty="0"/>
            </a:br>
            <a:endParaRPr lang="en-VN" dirty="0"/>
          </a:p>
        </p:txBody>
      </p:sp>
      <p:sp>
        <p:nvSpPr>
          <p:cNvPr id="3" name="Content Placeholder 2">
            <a:extLst>
              <a:ext uri="{FF2B5EF4-FFF2-40B4-BE49-F238E27FC236}">
                <a16:creationId xmlns:a16="http://schemas.microsoft.com/office/drawing/2014/main" id="{D2FE64F5-CA1D-EB4E-909D-FB4A7258E6BB}"/>
              </a:ext>
            </a:extLst>
          </p:cNvPr>
          <p:cNvSpPr>
            <a:spLocks noGrp="1"/>
          </p:cNvSpPr>
          <p:nvPr>
            <p:ph idx="1"/>
          </p:nvPr>
        </p:nvSpPr>
        <p:spPr/>
        <p:txBody>
          <a:bodyPr>
            <a:normAutofit/>
          </a:bodyPr>
          <a:lstStyle/>
          <a:p>
            <a:r>
              <a:rPr lang="en-VN" sz="1800" dirty="0">
                <a:latin typeface="Arial" panose="020B0604020202020204" pitchFamily="34" charset="0"/>
                <a:cs typeface="Arial" panose="020B0604020202020204" pitchFamily="34" charset="0"/>
              </a:rPr>
              <a:t>Traditional knowledge</a:t>
            </a:r>
          </a:p>
          <a:p>
            <a:r>
              <a:rPr lang="en-VN" sz="1800" dirty="0">
                <a:latin typeface="Arial" panose="020B0604020202020204" pitchFamily="34" charset="0"/>
                <a:cs typeface="Arial" panose="020B0604020202020204" pitchFamily="34" charset="0"/>
              </a:rPr>
              <a:t>Ritualistic practice</a:t>
            </a:r>
          </a:p>
          <a:p>
            <a:r>
              <a:rPr lang="en-VN" sz="1800" dirty="0">
                <a:latin typeface="Arial" panose="020B0604020202020204" pitchFamily="34" charset="0"/>
                <a:cs typeface="Arial" panose="020B0604020202020204" pitchFamily="34" charset="0"/>
              </a:rPr>
              <a:t>Lack of understanding</a:t>
            </a:r>
          </a:p>
          <a:p>
            <a:r>
              <a:rPr lang="en-VN" sz="1800" dirty="0">
                <a:latin typeface="Arial" panose="020B0604020202020204" pitchFamily="34" charset="0"/>
                <a:cs typeface="Arial" panose="020B0604020202020204" pitchFamily="34" charset="0"/>
              </a:rPr>
              <a:t>Negative attitudes</a:t>
            </a:r>
          </a:p>
          <a:p>
            <a:r>
              <a:rPr lang="en-VN" sz="1800" dirty="0">
                <a:latin typeface="Arial" panose="020B0604020202020204" pitchFamily="34" charset="0"/>
                <a:cs typeface="Arial" panose="020B0604020202020204" pitchFamily="34" charset="0"/>
              </a:rPr>
              <a:t>Information overload</a:t>
            </a:r>
          </a:p>
          <a:p>
            <a:r>
              <a:rPr lang="en-VN" sz="1800" dirty="0">
                <a:latin typeface="Arial" panose="020B0604020202020204" pitchFamily="34" charset="0"/>
                <a:cs typeface="Arial" panose="020B0604020202020204" pitchFamily="34" charset="0"/>
              </a:rPr>
              <a:t>Poor quality research</a:t>
            </a:r>
          </a:p>
          <a:p>
            <a:r>
              <a:rPr lang="en-VN" sz="1800" dirty="0">
                <a:latin typeface="Arial" panose="020B0604020202020204" pitchFamily="34" charset="0"/>
                <a:cs typeface="Arial" panose="020B0604020202020204" pitchFamily="34" charset="0"/>
              </a:rPr>
              <a:t>Lack of critiacal apparaisal skills</a:t>
            </a:r>
          </a:p>
          <a:p>
            <a:r>
              <a:rPr lang="en-VN" sz="1800" dirty="0">
                <a:latin typeface="Arial" panose="020B0604020202020204" pitchFamily="34" charset="0"/>
                <a:cs typeface="Arial" panose="020B0604020202020204" pitchFamily="34" charset="0"/>
              </a:rPr>
              <a:t>Inappropriate training and support</a:t>
            </a:r>
          </a:p>
        </p:txBody>
      </p:sp>
      <p:graphicFrame>
        <p:nvGraphicFramePr>
          <p:cNvPr id="4" name="Content Placeholder 3">
            <a:extLst>
              <a:ext uri="{FF2B5EF4-FFF2-40B4-BE49-F238E27FC236}">
                <a16:creationId xmlns:a16="http://schemas.microsoft.com/office/drawing/2014/main" id="{58544D26-438D-D24D-8C56-D8D23A6604EF}"/>
              </a:ext>
            </a:extLst>
          </p:cNvPr>
          <p:cNvGraphicFramePr>
            <a:graphicFrameLocks/>
          </p:cNvGraphicFramePr>
          <p:nvPr>
            <p:extLst>
              <p:ext uri="{D42A27DB-BD31-4B8C-83A1-F6EECF244321}">
                <p14:modId xmlns:p14="http://schemas.microsoft.com/office/powerpoint/2010/main" val="2212828349"/>
              </p:ext>
            </p:extLst>
          </p:nvPr>
        </p:nvGraphicFramePr>
        <p:xfrm>
          <a:off x="4951379" y="1482212"/>
          <a:ext cx="5184843" cy="26512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0196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D7B09-0470-1C40-8963-EB95FEB615E0}"/>
              </a:ext>
            </a:extLst>
          </p:cNvPr>
          <p:cNvSpPr>
            <a:spLocks noGrp="1"/>
          </p:cNvSpPr>
          <p:nvPr>
            <p:ph type="title"/>
          </p:nvPr>
        </p:nvSpPr>
        <p:spPr/>
        <p:txBody>
          <a:bodyPr>
            <a:normAutofit/>
          </a:bodyPr>
          <a:lstStyle/>
          <a:p>
            <a:r>
              <a:rPr lang="en-US" sz="2400" dirty="0"/>
              <a:t>T</a:t>
            </a:r>
            <a:r>
              <a:rPr lang="en-VN" sz="2400" dirty="0"/>
              <a:t>he outcome of wound assessment</a:t>
            </a:r>
          </a:p>
        </p:txBody>
      </p:sp>
      <p:sp>
        <p:nvSpPr>
          <p:cNvPr id="3" name="Content Placeholder 2">
            <a:extLst>
              <a:ext uri="{FF2B5EF4-FFF2-40B4-BE49-F238E27FC236}">
                <a16:creationId xmlns:a16="http://schemas.microsoft.com/office/drawing/2014/main" id="{EAA1C4E8-99F7-A04D-B105-1A4728A2A5C5}"/>
              </a:ext>
            </a:extLst>
          </p:cNvPr>
          <p:cNvSpPr>
            <a:spLocks noGrp="1"/>
          </p:cNvSpPr>
          <p:nvPr>
            <p:ph idx="1"/>
          </p:nvPr>
        </p:nvSpPr>
        <p:spPr>
          <a:xfrm>
            <a:off x="2118300" y="1674236"/>
            <a:ext cx="6555658" cy="3287399"/>
          </a:xfrm>
        </p:spPr>
        <p:txBody>
          <a:bodyPr>
            <a:normAutofit/>
          </a:bodyPr>
          <a:lstStyle/>
          <a:p>
            <a:r>
              <a:rPr lang="en-US" sz="1800" dirty="0">
                <a:latin typeface="Arial" panose="020B0604020202020204" pitchFamily="34" charset="0"/>
                <a:cs typeface="Arial" panose="020B0604020202020204" pitchFamily="34" charset="0"/>
              </a:rPr>
              <a:t>I</a:t>
            </a:r>
            <a:r>
              <a:rPr lang="en-VN" sz="1800" dirty="0">
                <a:latin typeface="Arial" panose="020B0604020202020204" pitchFamily="34" charset="0"/>
                <a:cs typeface="Arial" panose="020B0604020202020204" pitchFamily="34" charset="0"/>
              </a:rPr>
              <a:t>mprove clinical decision making</a:t>
            </a:r>
          </a:p>
          <a:p>
            <a:r>
              <a:rPr lang="en-US" sz="1800" dirty="0">
                <a:latin typeface="Arial" panose="020B0604020202020204" pitchFamily="34" charset="0"/>
                <a:cs typeface="Arial" panose="020B0604020202020204" pitchFamily="34" charset="0"/>
              </a:rPr>
              <a:t>M</a:t>
            </a:r>
            <a:r>
              <a:rPr lang="en-VN" sz="1800" dirty="0">
                <a:latin typeface="Arial" panose="020B0604020202020204" pitchFamily="34" charset="0"/>
                <a:cs typeface="Arial" panose="020B0604020202020204" pitchFamily="34" charset="0"/>
              </a:rPr>
              <a:t>ake clinical outcomes more achievable</a:t>
            </a:r>
          </a:p>
          <a:p>
            <a:r>
              <a:rPr lang="en-VN" sz="1800" dirty="0">
                <a:latin typeface="Arial" panose="020B0604020202020204" pitchFamily="34" charset="0"/>
                <a:cs typeface="Arial" panose="020B0604020202020204" pitchFamily="34" charset="0"/>
              </a:rPr>
              <a:t>Improve cost effectiveness</a:t>
            </a:r>
          </a:p>
          <a:p>
            <a:r>
              <a:rPr lang="en-US" sz="1800" dirty="0">
                <a:latin typeface="Arial" panose="020B0604020202020204" pitchFamily="34" charset="0"/>
                <a:cs typeface="Arial" panose="020B0604020202020204" pitchFamily="34" charset="0"/>
              </a:rPr>
              <a:t>I</a:t>
            </a:r>
            <a:r>
              <a:rPr lang="en-VN" sz="1800" dirty="0">
                <a:latin typeface="Arial" panose="020B0604020202020204" pitchFamily="34" charset="0"/>
                <a:cs typeface="Arial" panose="020B0604020202020204" pitchFamily="34" charset="0"/>
              </a:rPr>
              <a:t>ndentify the patient’ s expectations</a:t>
            </a:r>
          </a:p>
          <a:p>
            <a:r>
              <a:rPr lang="en-US" sz="1800" dirty="0">
                <a:latin typeface="Arial" panose="020B0604020202020204" pitchFamily="34" charset="0"/>
                <a:cs typeface="Arial" panose="020B0604020202020204" pitchFamily="34" charset="0"/>
              </a:rPr>
              <a:t>F</a:t>
            </a:r>
            <a:r>
              <a:rPr lang="en-VN" sz="1800" dirty="0">
                <a:latin typeface="Arial" panose="020B0604020202020204" pitchFamily="34" charset="0"/>
                <a:cs typeface="Arial" panose="020B0604020202020204" pitchFamily="34" charset="0"/>
              </a:rPr>
              <a:t>acilitate better communication</a:t>
            </a:r>
          </a:p>
        </p:txBody>
      </p:sp>
    </p:spTree>
    <p:extLst>
      <p:ext uri="{BB962C8B-B14F-4D97-AF65-F5344CB8AC3E}">
        <p14:creationId xmlns:p14="http://schemas.microsoft.com/office/powerpoint/2010/main" val="4205209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3668-A163-FB40-9589-D959E0D01691}"/>
              </a:ext>
            </a:extLst>
          </p:cNvPr>
          <p:cNvSpPr>
            <a:spLocks noGrp="1"/>
          </p:cNvSpPr>
          <p:nvPr>
            <p:ph type="title"/>
          </p:nvPr>
        </p:nvSpPr>
        <p:spPr/>
        <p:txBody>
          <a:bodyPr>
            <a:normAutofit/>
          </a:bodyPr>
          <a:lstStyle/>
          <a:p>
            <a:r>
              <a:rPr lang="en-VN" sz="2400" dirty="0"/>
              <a:t>Listening – Establishing a clear history</a:t>
            </a:r>
          </a:p>
        </p:txBody>
      </p:sp>
      <p:sp>
        <p:nvSpPr>
          <p:cNvPr id="3" name="Content Placeholder 2">
            <a:extLst>
              <a:ext uri="{FF2B5EF4-FFF2-40B4-BE49-F238E27FC236}">
                <a16:creationId xmlns:a16="http://schemas.microsoft.com/office/drawing/2014/main" id="{72711F1B-C575-B549-8C82-097C10840E39}"/>
              </a:ext>
            </a:extLst>
          </p:cNvPr>
          <p:cNvSpPr>
            <a:spLocks noGrp="1"/>
          </p:cNvSpPr>
          <p:nvPr>
            <p:ph idx="1"/>
          </p:nvPr>
        </p:nvSpPr>
        <p:spPr/>
        <p:txBody>
          <a:bodyPr>
            <a:normAutofit/>
          </a:bodyPr>
          <a:lstStyle/>
          <a:p>
            <a:r>
              <a:rPr lang="en-VN" sz="1800" dirty="0">
                <a:latin typeface="Arial" panose="020B0604020202020204" pitchFamily="34" charset="0"/>
                <a:cs typeface="Arial" panose="020B0604020202020204" pitchFamily="34" charset="0"/>
              </a:rPr>
              <a:t>Finding out the </a:t>
            </a:r>
            <a:r>
              <a:rPr lang="en-VN" sz="1800" dirty="0">
                <a:solidFill>
                  <a:srgbClr val="C00000"/>
                </a:solidFill>
                <a:latin typeface="Arial" panose="020B0604020202020204" pitchFamily="34" charset="0"/>
                <a:cs typeface="Arial" panose="020B0604020202020204" pitchFamily="34" charset="0"/>
              </a:rPr>
              <a:t>patient’s main concerns</a:t>
            </a:r>
          </a:p>
          <a:p>
            <a:r>
              <a:rPr lang="en-VN" sz="1800" dirty="0">
                <a:latin typeface="Arial" panose="020B0604020202020204" pitchFamily="34" charset="0"/>
                <a:cs typeface="Arial" panose="020B0604020202020204" pitchFamily="34" charset="0"/>
              </a:rPr>
              <a:t>Helps to indentify factors that may delay healing</a:t>
            </a:r>
          </a:p>
          <a:p>
            <a:r>
              <a:rPr lang="en-VN" sz="1800" dirty="0">
                <a:latin typeface="Arial" panose="020B0604020202020204" pitchFamily="34" charset="0"/>
                <a:cs typeface="Arial" panose="020B0604020202020204" pitchFamily="34" charset="0"/>
              </a:rPr>
              <a:t>Establishing a </a:t>
            </a:r>
            <a:r>
              <a:rPr lang="en-VN" sz="1800" dirty="0">
                <a:solidFill>
                  <a:srgbClr val="C00000"/>
                </a:solidFill>
                <a:latin typeface="Arial" panose="020B0604020202020204" pitchFamily="34" charset="0"/>
                <a:cs typeface="Arial" panose="020B0604020202020204" pitchFamily="34" charset="0"/>
              </a:rPr>
              <a:t>rapport</a:t>
            </a:r>
            <a:r>
              <a:rPr lang="en-VN" sz="1800" dirty="0">
                <a:latin typeface="Arial" panose="020B0604020202020204" pitchFamily="34" charset="0"/>
                <a:cs typeface="Arial" panose="020B0604020202020204" pitchFamily="34" charset="0"/>
              </a:rPr>
              <a:t> with patient and familly</a:t>
            </a:r>
          </a:p>
        </p:txBody>
      </p:sp>
    </p:spTree>
    <p:extLst>
      <p:ext uri="{BB962C8B-B14F-4D97-AF65-F5344CB8AC3E}">
        <p14:creationId xmlns:p14="http://schemas.microsoft.com/office/powerpoint/2010/main" val="33411098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1990</Words>
  <Application>Microsoft Macintosh PowerPoint</Application>
  <PresentationFormat>On-screen Show (16:9)</PresentationFormat>
  <Paragraphs>305</Paragraphs>
  <Slides>37</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Cambria Math</vt:lpstr>
      <vt:lpstr>Wingdings</vt:lpstr>
      <vt:lpstr>Office Theme</vt:lpstr>
      <vt:lpstr> AFTER ANAL AND RECTAL SURGERY</vt:lpstr>
      <vt:lpstr>PowerPoint Presentation</vt:lpstr>
      <vt:lpstr>Wound</vt:lpstr>
      <vt:lpstr>Wound</vt:lpstr>
      <vt:lpstr>Wound factors</vt:lpstr>
      <vt:lpstr>Patient factors</vt:lpstr>
      <vt:lpstr> Educational factors </vt:lpstr>
      <vt:lpstr>The outcome of wound assessment</vt:lpstr>
      <vt:lpstr>Listening – Establishing a clear history</vt:lpstr>
      <vt:lpstr>Listening- History of presenting complaint</vt:lpstr>
      <vt:lpstr>Question to ask</vt:lpstr>
      <vt:lpstr>Looking</vt:lpstr>
      <vt:lpstr>Smell</vt:lpstr>
      <vt:lpstr>PowerPoint Presentation</vt:lpstr>
      <vt:lpstr>PowerPoint Presentation</vt:lpstr>
      <vt:lpstr>PowerPoint Presentation</vt:lpstr>
      <vt:lpstr>DEBRIDEMENT</vt:lpstr>
      <vt:lpstr>PowerPoint Presentation</vt:lpstr>
      <vt:lpstr>DEBRIDEMENT</vt:lpstr>
      <vt:lpstr>DEBRIDEMENT</vt:lpstr>
      <vt:lpstr>DEBRIDEMENT</vt:lpstr>
      <vt:lpstr>DEBRIDEMENT</vt:lpstr>
      <vt:lpstr>INFECTION CONTROL</vt:lpstr>
      <vt:lpstr>INFECTION CONTROL</vt:lpstr>
      <vt:lpstr>INFECTION CONTROL</vt:lpstr>
      <vt:lpstr>DRESSING MANAGEMENT</vt:lpstr>
      <vt:lpstr>DRESSING MANAGEMENT</vt:lpstr>
      <vt:lpstr>GRAFTING</vt:lpstr>
      <vt:lpstr>PAIN MANAGEMENT</vt:lpstr>
      <vt:lpstr>PAIN MANAGEMENT</vt:lpstr>
      <vt:lpstr>PAIN MANAGEMENT</vt:lpstr>
      <vt:lpstr>HYPERBARIC OXYGEN</vt:lpstr>
      <vt:lpstr>ANAL WOUND CARE</vt:lpstr>
      <vt:lpstr>ANAL WOUND CARE</vt:lpstr>
      <vt:lpstr>ANAL WOUND CARE</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2022-08-05T22:41:58Z</dcterms:modified>
</cp:coreProperties>
</file>